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3" r:id="rId2"/>
    <p:sldMasterId id="2147483675" r:id="rId3"/>
    <p:sldMasterId id="2147483688" r:id="rId4"/>
    <p:sldMasterId id="2147483696" r:id="rId5"/>
    <p:sldMasterId id="2147483704" r:id="rId6"/>
  </p:sldMasterIdLst>
  <p:notesMasterIdLst>
    <p:notesMasterId r:id="rId41"/>
  </p:notesMasterIdLst>
  <p:sldIdLst>
    <p:sldId id="352" r:id="rId7"/>
    <p:sldId id="256" r:id="rId8"/>
    <p:sldId id="258" r:id="rId9"/>
    <p:sldId id="353" r:id="rId10"/>
    <p:sldId id="380" r:id="rId11"/>
    <p:sldId id="381" r:id="rId12"/>
    <p:sldId id="356" r:id="rId13"/>
    <p:sldId id="337" r:id="rId14"/>
    <p:sldId id="357" r:id="rId15"/>
    <p:sldId id="345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69" r:id="rId25"/>
    <p:sldId id="397" r:id="rId26"/>
    <p:sldId id="390" r:id="rId27"/>
    <p:sldId id="359" r:id="rId28"/>
    <p:sldId id="370" r:id="rId29"/>
    <p:sldId id="371" r:id="rId30"/>
    <p:sldId id="372" r:id="rId31"/>
    <p:sldId id="373" r:id="rId32"/>
    <p:sldId id="391" r:id="rId33"/>
    <p:sldId id="392" r:id="rId34"/>
    <p:sldId id="393" r:id="rId35"/>
    <p:sldId id="394" r:id="rId36"/>
    <p:sldId id="367" r:id="rId37"/>
    <p:sldId id="339" r:id="rId38"/>
    <p:sldId id="395" r:id="rId39"/>
    <p:sldId id="396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3333FF"/>
    <a:srgbClr val="FFFF99"/>
    <a:srgbClr val="FF9900"/>
    <a:srgbClr val="00CC66"/>
    <a:srgbClr val="CC00FF"/>
    <a:srgbClr val="FF0000"/>
    <a:srgbClr val="FF9999"/>
    <a:srgbClr val="0066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5" autoAdjust="0"/>
    <p:restoredTop sz="94660"/>
  </p:normalViewPr>
  <p:slideViewPr>
    <p:cSldViewPr>
      <p:cViewPr varScale="1">
        <p:scale>
          <a:sx n="75" d="100"/>
          <a:sy n="75" d="100"/>
        </p:scale>
        <p:origin x="-5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80A7C6C-256D-4BBF-BFD6-ADC1D01E195E}" type="datetimeFigureOut">
              <a:rPr lang="en-US"/>
              <a:pPr>
                <a:defRPr/>
              </a:pPr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4604630-7B81-463E-88F5-A0E659987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82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43D32-2D09-4964-8AED-AF02C993F21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94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7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/>
              <a:t>PPT】https://mumjin.taobao.com/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53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3A499-C3C3-493C-8D00-2348029E6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7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DE870-02F5-4D97-9C43-F8B3F6B11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0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23BDD-38B6-4FB3-A439-CC2EBE855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3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FBBE65-0AFD-49FF-9F88-E42F9F43D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CCEB0B-5C2B-4985-9DBB-1279ABFAD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A4BD77-0CAD-4130-8B93-256F1E04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D42D6C-E51E-400C-AA40-EDB516EA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031C3C-4C8F-41AA-9C20-1006C89C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1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9F5800-EBB5-486D-B83E-CAEBF448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C383F3-2651-4446-B951-831F637A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FC1053-5092-4C87-AE76-26E44448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E526FD-EC2B-4921-8425-C9FCE7831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4081A9-3930-49FF-8CC6-991D4071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AADD8E-D224-4DE2-81BE-572573EE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597E51-7356-48E8-9E32-C9567FC45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8E13E7-CC34-4E22-92B0-069602C6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13056B-0404-444B-94BA-5BB0FE00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B4E9C8-F097-4E2A-9BCB-36829D583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07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995962-3D0B-49CA-A28E-C5AE3DFE7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BBE534-F02F-47F8-8778-9D644828F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8CE0027-6276-449C-942B-208ADE22A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4CE7A64-6B50-4DC7-947E-557100AD1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2223D8-5CAA-4E35-89BF-5A3CD21E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458996-7229-429B-A6CE-BE17CB9F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17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81F8D4-D623-4A59-9DF4-AAB6E2AA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65FC20-D36E-4AFD-9825-219E7013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6BAB111-0435-475E-88E6-3E0178923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0CEA08-CE03-474B-AF15-71A0C9DCE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9AE6BF1-BB1C-4A7D-89DA-40A4CB256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2EEE6D7-23BA-4566-9C47-684520207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853DD9-79E6-48DC-8B28-968EE9B5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91DC08B-A59E-41C5-880A-85321B0F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37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2531B-2D7B-4B2E-AFCE-546E02697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87F8AA-E2BC-4F41-BC36-BDE2809B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E3CCDA-11AD-42F3-B2EC-EA144699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F38946-E5BE-4132-8E91-7611EEE4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03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C7865C-7CD8-4CF2-AA4B-BCCEAA3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C57311A-5A30-46E3-9B19-D8521097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E9B45F-73A2-4965-AADC-EC8AD955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00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553D2-8C05-45DB-8944-6EF6005B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71CD44-2425-4614-B999-DB15560C9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0C96359-D358-4D50-BB4A-602D9E8AF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FAA4FA-2E1A-41DD-825C-C45D23BC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0C1EDD-8867-456D-A635-E66CBF610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B70051-C73B-4835-8A14-7134BC55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AAF21-CA73-4830-AF61-DE712551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6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A1C5C4-FB3C-4E2C-AC51-69719B9F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D6A8B51-2C77-4E49-A1F2-8660B88C6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89E224-29DB-4C15-A42D-4BB5BA759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569254-03F5-4713-86AD-97B3809C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7A36C4F-1962-42A6-9AED-079A774A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5055F9-66ED-42C9-A124-0CAC51E0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21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27A7ED-AD03-4065-ABEE-0D68ADA2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806966B-2D93-41D6-A8D6-E3161000C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3AC07-5F2C-4C42-863F-EEC730BD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81ABDB-3014-4D98-95C4-7FBBC9FB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6B60E9-8BDC-4E57-82AD-7BAEA8F4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23051C5-2483-40AF-9E66-42BCA6D483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68754F-3A84-4F14-8883-B337F1D87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F24DFA-1A4B-47CE-B88C-043632E3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64D7E7-842A-474A-87E3-09DFD0CA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4A17B7-8B32-44F8-9E72-A183B8CB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79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34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11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91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57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99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57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8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CE4B4-E65E-4485-BD28-4EDB5DFA0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01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41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37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75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08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5224C6-B1D4-4202-9E3F-5261E0476275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7153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0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929"/>
            <a:ext cx="9131368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75" y="591796"/>
            <a:ext cx="210219" cy="200834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73" y="1179630"/>
            <a:ext cx="598735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17" y="-144808"/>
            <a:ext cx="30315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13" y="386442"/>
            <a:ext cx="673057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8" y="1031913"/>
            <a:ext cx="304026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621" y="-102256"/>
            <a:ext cx="393185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42" y="143471"/>
            <a:ext cx="500592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476" y="11031"/>
            <a:ext cx="318176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529" y="144280"/>
            <a:ext cx="318176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5995" y="192005"/>
            <a:ext cx="318176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92" y="5180136"/>
            <a:ext cx="9590946" cy="175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7" y="5606453"/>
            <a:ext cx="9273192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495" y="454014"/>
            <a:ext cx="393185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8" y="0"/>
            <a:ext cx="9150838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14" y="-244883"/>
            <a:ext cx="512655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113" y="286271"/>
            <a:ext cx="598735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58" y="698496"/>
            <a:ext cx="385738" cy="36851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713" y="115416"/>
            <a:ext cx="473501" cy="45236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09" y="-143729"/>
            <a:ext cx="385738" cy="3685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003" y="-248968"/>
            <a:ext cx="899608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2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>
              <a:solidFill>
                <a:srgbClr val="28001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002626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63D7D9-540F-4B54-9572-C2D9D7A3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335453-BD10-4F02-B318-76DFDC772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6E5098-48A5-4495-B2D1-D7DE393A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36D5B5C-38CA-471A-B7CB-8066111B85BE}" type="datetimeFigureOut">
              <a:rPr lang="en-US" smtClean="0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9/21/2021</a:t>
            </a:fld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806E02-4379-48DE-B6B5-9EABE496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90A7C2-6217-40B4-81C4-C502A6F0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9E5EE68-ACC6-4CA7-A237-7BE007A636BD}" type="slidenum">
              <a:rPr lang="en-US" smtClean="0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8001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32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ECE0B-2011-442A-A705-EC9363946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40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429D8-26A1-4D84-BADE-60820F858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F1CF9C3-36A4-4C73-A3D8-82B2E36A4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6236D5-2770-42FF-B938-22EC4233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36D5B5C-38CA-471A-B7CB-8066111B85BE}" type="datetimeFigureOut">
              <a:rPr lang="en-US" smtClean="0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9/21/2021</a:t>
            </a:fld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D86974-1C22-4502-8FBE-1048F46A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EF5B85-A5C1-4267-BB95-E965C1FE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9E5EE68-ACC6-4CA7-A237-7BE007A636BD}" type="slidenum">
              <a:rPr lang="en-US" smtClean="0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8001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0829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7650DE9-7FE3-4186-9DFA-89C53EBD9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7A463220-5DE8-4DF8-BE8A-0ADB753FF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FD572FD-6CCB-4C04-BC85-0A3CD1455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90635F7-4583-4A95-8227-9F25C829A975}" type="slidenum">
              <a:rPr lang="en-US" altLang="en-US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28001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3316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5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929"/>
            <a:ext cx="9131368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75" y="591796"/>
            <a:ext cx="210219" cy="200834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73" y="1179630"/>
            <a:ext cx="598735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17" y="-144808"/>
            <a:ext cx="30315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13" y="386442"/>
            <a:ext cx="673057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8" y="1031913"/>
            <a:ext cx="304026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621" y="-102256"/>
            <a:ext cx="393185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42" y="143471"/>
            <a:ext cx="500592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476" y="11031"/>
            <a:ext cx="318176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529" y="144280"/>
            <a:ext cx="318176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5995" y="192005"/>
            <a:ext cx="318176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92" y="5180136"/>
            <a:ext cx="9590946" cy="175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7" y="5606453"/>
            <a:ext cx="9273192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495" y="454014"/>
            <a:ext cx="393185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7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8" y="0"/>
            <a:ext cx="9150838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14" y="-244883"/>
            <a:ext cx="512655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113" y="286271"/>
            <a:ext cx="598735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58" y="698496"/>
            <a:ext cx="385738" cy="36851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713" y="115416"/>
            <a:ext cx="473501" cy="45236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09" y="-143729"/>
            <a:ext cx="385738" cy="3685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003" y="-248968"/>
            <a:ext cx="899608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4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>
              <a:solidFill>
                <a:srgbClr val="28001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098804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63D7D9-540F-4B54-9572-C2D9D7A3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335453-BD10-4F02-B318-76DFDC772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6E5098-48A5-4495-B2D1-D7DE393A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36D5B5C-38CA-471A-B7CB-8066111B85BE}" type="datetimeFigureOut">
              <a:rPr lang="en-US" smtClean="0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9/21/2021</a:t>
            </a:fld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806E02-4379-48DE-B6B5-9EABE496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90A7C2-6217-40B4-81C4-C502A6F0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9E5EE68-ACC6-4CA7-A237-7BE007A636BD}" type="slidenum">
              <a:rPr lang="en-US" smtClean="0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8001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2954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429D8-26A1-4D84-BADE-60820F858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F1CF9C3-36A4-4C73-A3D8-82B2E36A4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6236D5-2770-42FF-B938-22EC4233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36D5B5C-38CA-471A-B7CB-8066111B85BE}" type="datetimeFigureOut">
              <a:rPr lang="en-US" smtClean="0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9/21/2021</a:t>
            </a:fld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D86974-1C22-4502-8FBE-1048F46A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EF5B85-A5C1-4267-BB95-E965C1FE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9E5EE68-ACC6-4CA7-A237-7BE007A636BD}" type="slidenum">
              <a:rPr lang="en-US" smtClean="0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8001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0238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7650DE9-7FE3-4186-9DFA-89C53EBD9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7A463220-5DE8-4DF8-BE8A-0ADB753FF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280014"/>
              </a:solidFill>
              <a:latin typeface="Times New Roman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FD572FD-6CCB-4C04-BC85-0A3CD1455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90635F7-4583-4A95-8227-9F25C829A975}" type="slidenum">
              <a:rPr lang="en-US" altLang="en-US">
                <a:solidFill>
                  <a:srgbClr val="280014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28001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1822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7559A8-8D6B-419C-98AE-A75CD3301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997C19-2923-486C-99B0-432D9C2C3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AE0D27-0098-4050-8F03-4F89ECDA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96DA86-0655-4965-9D5D-EE3BE70F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C69D4-2799-4094-A39B-E0F0582F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5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3DF9A-9EA0-400C-B96E-95E7839AE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206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67533F-26CD-463E-AEDD-8F774D8F7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E71439-28BE-412A-9899-520469F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D2F0F4-82A5-472C-A94F-6ED6FA5E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97EEBF-3EBF-49EC-9643-0BEFC7981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C50B4C-4231-44CB-A3E3-74220087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29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00061A-EFA8-4D5C-8293-804168AB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F49223-0B78-4C84-9C0B-607B9980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C682D-245B-43D4-B91E-0C564F04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F008CF-0300-41FF-BAFD-734524C94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4E95CE-DE69-482F-86C4-05D4E511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2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6C0A80-A66A-4B35-B472-4088C6A5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D99A7A-539F-429C-AF73-A2C341809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F37876-3E82-468F-8878-02C90EF26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CC2C61-450A-49C8-B526-12C1F2D7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8498B6-A2EF-4E07-9DF8-BD380BEA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2EF520-FA4A-49ED-916C-245C98FB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37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C6E287-B98C-409F-813E-2DA60B90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D5BD7D-DA2F-4AC6-80C4-C7A2E55E9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43CF699-8666-4421-AA8E-598108FC6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768CC34-D695-4C17-BDD6-2A404B6AE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D64B6B7-5B7A-46A6-AE74-24D0D26B7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7D6A6F0-BA63-40CA-9F04-48E818B0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490AD71-97F9-4A64-8FE9-EFDF102D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E850FA7-F172-4673-993D-70AB3A0D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41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B66D8-F079-477F-8B07-26C5D9CE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934D8C-571B-4EAD-A85D-C5248F2EA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C536186-3FFD-438B-9315-A9C298BC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21D4129-77FD-47D7-8EFB-76329FA1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83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A21535-0D42-48DF-A6C1-89DC9658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2155F1C-704C-4B31-A336-0FB9EC83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D291B2-A993-4851-A8EC-22E678BC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4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E43547-BF1A-4E7B-BEE3-0801A0B4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419CD-8CC2-442E-9DD5-E837DF128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0248713-2A1B-4378-8612-D4AF6D30E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AA7666-4959-460C-B143-6A4782D9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AE6387-2F7C-48C1-9DB8-9ABC907B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2AC2A3-1335-409B-8395-604CF07D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842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444037-741F-4D57-95E1-B76F3B92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3360188-A8B6-41FB-A20B-187D87966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AC5644-B4D3-4F84-80DB-DAED75194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BE9381-7711-4C10-AE49-9685A06C1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4D868E-200B-48D6-AB95-1DB88A67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55D9E8-8E1F-46A1-85EE-D91C2A132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360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75DF12-6423-43FA-8957-1ABF482D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B51075-F204-4407-B73B-9F04A58C5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9D0D8D-C223-4D80-B060-12A31268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485074-5B85-4C2C-9D42-6324ED1C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8EF4A5-E08B-448C-BDEA-9EFA4E62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66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F4EFD59-973D-44DF-8606-0B935BA7F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A63632-3F0A-4EE3-8D9E-334F9CAEC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CA033D-E6CA-4E5E-884D-A456BE01D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DE0EF0-C27C-4F4E-BA3C-57B5713DD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E3089F-B001-412C-B74E-3D60618B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6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C28B8-0C92-4B48-94E7-5A3C27D25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4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E074-AEA7-437C-889F-5D9D04A3A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8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741DD-10B0-448A-A75B-2F988E8D1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6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11529-CB96-4473-A48A-95DD5E7E4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5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l="-22000" t="-3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8FEDFB-86EB-4489-8BAA-862BF1084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l="-22000" t="-3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9DC272B-3536-47CE-994A-5B19AD4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C1E981-BEF4-4C8F-90B2-26CB7AFE6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357397-CB9E-4662-96D9-FD119D7CE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84DDC-8072-4F54-B49D-381C210D9DC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21F450-799D-4100-95DE-3F058AE8D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181300-0B6C-402D-B180-A44A143C9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3CD0B-8D2B-4849-8FDE-8E94A867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4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7000"/>
            <a:lum/>
          </a:blip>
          <a:srcRect/>
          <a:stretch>
            <a:fillRect l="-22000" t="-3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2ACBA-F151-4AB8-8769-FB272C074041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5C957-6845-4CB6-886C-49B7E8CE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6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22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32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831A407-2D49-4ED4-B77C-548721DE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9B10EE-9660-419D-B9D3-BEC849FE8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A752E7-23C6-4E7F-B24D-48AF9CFF7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7FFB497-C75E-4C97-A6E9-4712687050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20CA32-6C05-4311-9811-E6BDC1DA4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8FD4AF-51A7-4C7A-98E2-761AB4E71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67DCB38-F2AA-4873-916C-8ECCF6620C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270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slide" Target="slide31.xml"/><Relationship Id="rId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png"/><Relationship Id="rId11" Type="http://schemas.openxmlformats.org/officeDocument/2006/relationships/image" Target="../media/image55.png"/><Relationship Id="rId5" Type="http://schemas.openxmlformats.org/officeDocument/2006/relationships/image" Target="../media/image57.png"/><Relationship Id="rId10" Type="http://schemas.openxmlformats.org/officeDocument/2006/relationships/slide" Target="slide28.xml"/><Relationship Id="rId4" Type="http://schemas.openxmlformats.org/officeDocument/2006/relationships/image" Target="../media/image56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" y="6172204"/>
            <a:ext cx="88392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HC SCHOOL\Desktop\acc89nh-chucca3p-man-hinh-2019-10-29-luc-12-15-57-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01" y="2133600"/>
            <a:ext cx="3896402" cy="391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609602"/>
            <a:ext cx="78485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Theo em khối lượng của hai chất lỏng trong hai cốc có bằng nhau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không? 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Làm thế nào để biết chính xác điều đó? 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263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HC SCHOOL\Desktop\tải xuốn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6" y="3178866"/>
            <a:ext cx="2993334" cy="29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HC SCHOOL\Desktop\Can-tieu-ly-dien-tu-5-kg-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t="10811" r="3153" b="11261"/>
          <a:stretch/>
        </p:blipFill>
        <p:spPr bwMode="auto">
          <a:xfrm>
            <a:off x="393702" y="457200"/>
            <a:ext cx="264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THC SCHOOL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4" y="147745"/>
            <a:ext cx="2509838" cy="472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THC SCHOOL\Desktop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72707"/>
            <a:ext cx="3200400" cy="38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THC SCHOOL\Desktop\tải xuống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466" y="3962400"/>
            <a:ext cx="2536134" cy="26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02" y="2422068"/>
            <a:ext cx="2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Cân tiểu li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1" y="162580"/>
            <a:ext cx="2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Cân tạ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8764" y="210860"/>
            <a:ext cx="2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Cân y tế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9000" y="6195080"/>
            <a:ext cx="238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Cân đồng hồ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57651" y="4891643"/>
            <a:ext cx="2120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Cân bỏ túi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(cân xách tay)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creen Clipping">
            <a:extLst>
              <a:ext uri="{FF2B5EF4-FFF2-40B4-BE49-F238E27FC236}">
                <a16:creationId xmlns="" xmlns:a16="http://schemas.microsoft.com/office/drawing/2014/main" id="{473B518B-10AE-4887-8CC1-5673F8F58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143000"/>
            <a:ext cx="6229350" cy="52879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>
            <a:extLst>
              <a:ext uri="{FF2B5EF4-FFF2-40B4-BE49-F238E27FC236}">
                <a16:creationId xmlns="" xmlns:a16="http://schemas.microsoft.com/office/drawing/2014/main" id="{25F31AEA-B21D-4846-A5BD-B7613E33B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-357982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9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Rôbécvan</a:t>
            </a:r>
            <a:endParaRPr lang="en-US" altLang="en-US" sz="9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4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Screen Clipping">
            <a:extLst>
              <a:ext uri="{FF2B5EF4-FFF2-40B4-BE49-F238E27FC236}">
                <a16:creationId xmlns="" xmlns:a16="http://schemas.microsoft.com/office/drawing/2014/main" id="{7EE40A44-7978-48C7-ADB9-94A600CF6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52465"/>
            <a:ext cx="3143250" cy="28543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Screen Clipping">
            <a:extLst>
              <a:ext uri="{FF2B5EF4-FFF2-40B4-BE49-F238E27FC236}">
                <a16:creationId xmlns="" xmlns:a16="http://schemas.microsoft.com/office/drawing/2014/main" id="{C8EEBC0F-8EB3-410F-96ED-408583B73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3889375"/>
            <a:ext cx="3143250" cy="28400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Screen Clipping">
            <a:extLst>
              <a:ext uri="{FF2B5EF4-FFF2-40B4-BE49-F238E27FC236}">
                <a16:creationId xmlns="" xmlns:a16="http://schemas.microsoft.com/office/drawing/2014/main" id="{9C26012F-F56D-44FE-98A4-C3F6D2359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78267"/>
            <a:ext cx="3143250" cy="28416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Screen Clipping">
            <a:extLst>
              <a:ext uri="{FF2B5EF4-FFF2-40B4-BE49-F238E27FC236}">
                <a16:creationId xmlns="" xmlns:a16="http://schemas.microsoft.com/office/drawing/2014/main" id="{7260CB84-F7AF-47A5-800D-604AECFBF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685804"/>
            <a:ext cx="3143250" cy="28543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5">
            <a:extLst>
              <a:ext uri="{FF2B5EF4-FFF2-40B4-BE49-F238E27FC236}">
                <a16:creationId xmlns="" xmlns:a16="http://schemas.microsoft.com/office/drawing/2014/main" id="{B74745F2-2A0F-4B05-89CA-91EB89D9B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715" y="2058988"/>
            <a:ext cx="3062287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6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96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96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đòn</a:t>
            </a:r>
            <a:endParaRPr lang="en-US" altLang="en-US" sz="96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5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creen Clipping">
            <a:extLst>
              <a:ext uri="{FF2B5EF4-FFF2-40B4-BE49-F238E27FC236}">
                <a16:creationId xmlns="" xmlns:a16="http://schemas.microsoft.com/office/drawing/2014/main" id="{4AE601C0-E8C3-4BA2-8C41-9993765F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" y="2438400"/>
            <a:ext cx="30956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="" xmlns:a16="http://schemas.microsoft.com/office/drawing/2014/main" id="{EAF22FF2-8361-4DF5-ADFB-41829DD7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0" y="2132856"/>
            <a:ext cx="3358853" cy="4053290"/>
          </a:xfrm>
          <a:prstGeom prst="rect">
            <a:avLst/>
          </a:prstGeom>
          <a:noFill/>
          <a:ln w="127000" cmpd="thickThin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Screen Clipping">
            <a:extLst>
              <a:ext uri="{FF2B5EF4-FFF2-40B4-BE49-F238E27FC236}">
                <a16:creationId xmlns="" xmlns:a16="http://schemas.microsoft.com/office/drawing/2014/main" id="{4CCB8096-1592-4449-B47A-26A5CAE8C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96" y="2780929"/>
            <a:ext cx="24352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>
            <a:extLst>
              <a:ext uri="{FF2B5EF4-FFF2-40B4-BE49-F238E27FC236}">
                <a16:creationId xmlns="" xmlns:a16="http://schemas.microsoft.com/office/drawing/2014/main" id="{DC87A77B-308A-439A-8D9F-E21B7B2DE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2" y="293333"/>
            <a:ext cx="70556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6600" b="1" dirty="0">
                <a:solidFill>
                  <a:srgbClr val="006600"/>
                </a:solidFill>
                <a:cs typeface="Times New Roman" panose="02020603050405020304" pitchFamily="18" charset="0"/>
              </a:rPr>
              <a:t> y </a:t>
            </a:r>
            <a:r>
              <a:rPr lang="en-US" altLang="en-US" sz="66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tế</a:t>
            </a:r>
            <a:endParaRPr lang="en-US" altLang="en-US" sz="66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creen Clipping">
            <a:extLst>
              <a:ext uri="{FF2B5EF4-FFF2-40B4-BE49-F238E27FC236}">
                <a16:creationId xmlns="" xmlns:a16="http://schemas.microsoft.com/office/drawing/2014/main" id="{9E06B7D2-2B85-45ED-9331-B38DAB807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32" y="2420888"/>
            <a:ext cx="3184517" cy="31287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1" descr="Screen Clipping">
            <a:extLst>
              <a:ext uri="{FF2B5EF4-FFF2-40B4-BE49-F238E27FC236}">
                <a16:creationId xmlns="" xmlns:a16="http://schemas.microsoft.com/office/drawing/2014/main" id="{95F20E38-C842-40F0-941C-5FA5F5B2D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2420892"/>
            <a:ext cx="33623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>
            <a:extLst>
              <a:ext uri="{FF2B5EF4-FFF2-40B4-BE49-F238E27FC236}">
                <a16:creationId xmlns="" xmlns:a16="http://schemas.microsoft.com/office/drawing/2014/main" id="{6D91D8D1-BCB9-4F22-982A-A05EF1D1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8" y="187049"/>
            <a:ext cx="67144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7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7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7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hồ</a:t>
            </a:r>
            <a:endParaRPr lang="en-US" altLang="en-US" sz="7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2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8">
            <a:extLst>
              <a:ext uri="{FF2B5EF4-FFF2-40B4-BE49-F238E27FC236}">
                <a16:creationId xmlns="" xmlns:a16="http://schemas.microsoft.com/office/drawing/2014/main" id="{6A305E8E-C45C-4981-B8DF-951A43F25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40" y="1294150"/>
            <a:ext cx="308133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6">
            <a:extLst>
              <a:ext uri="{FF2B5EF4-FFF2-40B4-BE49-F238E27FC236}">
                <a16:creationId xmlns="" xmlns:a16="http://schemas.microsoft.com/office/drawing/2014/main" id="{E712FC21-1949-4196-ADDD-39F91145F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498" y="3416667"/>
            <a:ext cx="266382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Screen Clipping">
            <a:extLst>
              <a:ext uri="{FF2B5EF4-FFF2-40B4-BE49-F238E27FC236}">
                <a16:creationId xmlns="" xmlns:a16="http://schemas.microsoft.com/office/drawing/2014/main" id="{1FBE4E17-5911-44D8-A029-A46CFFFA6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5" y="2511681"/>
            <a:ext cx="4446087" cy="363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>
            <a:extLst>
              <a:ext uri="{FF2B5EF4-FFF2-40B4-BE49-F238E27FC236}">
                <a16:creationId xmlns="" xmlns:a16="http://schemas.microsoft.com/office/drawing/2014/main" id="{48485BC9-9FA6-4F8D-9B78-2F990431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8" y="-156884"/>
            <a:ext cx="6741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9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đònbẩy</a:t>
            </a:r>
            <a:endParaRPr lang="en-US" altLang="en-US" sz="9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creen Clipping">
            <a:extLst>
              <a:ext uri="{FF2B5EF4-FFF2-40B4-BE49-F238E27FC236}">
                <a16:creationId xmlns="" xmlns:a16="http://schemas.microsoft.com/office/drawing/2014/main" id="{13E06AEC-3145-4091-A386-EEBB066B4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26955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 descr="Screen Clipping">
            <a:extLst>
              <a:ext uri="{FF2B5EF4-FFF2-40B4-BE49-F238E27FC236}">
                <a16:creationId xmlns="" xmlns:a16="http://schemas.microsoft.com/office/drawing/2014/main" id="{7228A30A-F448-4F59-B76A-95C9DB76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6" y="3212980"/>
            <a:ext cx="324961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5">
            <a:extLst>
              <a:ext uri="{FF2B5EF4-FFF2-40B4-BE49-F238E27FC236}">
                <a16:creationId xmlns="" xmlns:a16="http://schemas.microsoft.com/office/drawing/2014/main" id="{93C407C5-0CD4-41CB-B7DB-3D47873A1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4"/>
            <a:ext cx="46624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9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tạ</a:t>
            </a:r>
            <a:endParaRPr lang="en-US" altLang="en-US" sz="9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1" descr="Screen Clipping">
            <a:extLst>
              <a:ext uri="{FF2B5EF4-FFF2-40B4-BE49-F238E27FC236}">
                <a16:creationId xmlns="" xmlns:a16="http://schemas.microsoft.com/office/drawing/2014/main" id="{E83E5DF3-E2C2-4C85-ABDA-F9EC62472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3573016"/>
            <a:ext cx="39655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Screen Clipping">
            <a:extLst>
              <a:ext uri="{FF2B5EF4-FFF2-40B4-BE49-F238E27FC236}">
                <a16:creationId xmlns="" xmlns:a16="http://schemas.microsoft.com/office/drawing/2014/main" id="{C4F156C7-855E-4796-AF68-AB64F806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2895600"/>
            <a:ext cx="49069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>
            <a:extLst>
              <a:ext uri="{FF2B5EF4-FFF2-40B4-BE49-F238E27FC236}">
                <a16:creationId xmlns="" xmlns:a16="http://schemas.microsoft.com/office/drawing/2014/main" id="{66F8856C-F4F4-4B1F-8395-35D5A0A8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74141" y="238323"/>
            <a:ext cx="94944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9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điện</a:t>
            </a:r>
            <a:r>
              <a:rPr lang="en-US" altLang="en-US" sz="9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tử</a:t>
            </a:r>
            <a:endParaRPr lang="en-US" altLang="en-US" sz="9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Screen Clipping">
            <a:extLst>
              <a:ext uri="{FF2B5EF4-FFF2-40B4-BE49-F238E27FC236}">
                <a16:creationId xmlns="" xmlns:a16="http://schemas.microsoft.com/office/drawing/2014/main" id="{90A0B50D-B320-49DE-AC19-1903548CB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8"/>
            <a:ext cx="177165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Screen Clipping">
            <a:extLst>
              <a:ext uri="{FF2B5EF4-FFF2-40B4-BE49-F238E27FC236}">
                <a16:creationId xmlns="" xmlns:a16="http://schemas.microsoft.com/office/drawing/2014/main" id="{F4B6C2D9-8843-44F2-A90D-3760A007E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83" y="116632"/>
            <a:ext cx="1914525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>
            <a:extLst>
              <a:ext uri="{FF2B5EF4-FFF2-40B4-BE49-F238E27FC236}">
                <a16:creationId xmlns="" xmlns:a16="http://schemas.microsoft.com/office/drawing/2014/main" id="{5F7893CB-D477-4D19-8E59-017E91D8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963867"/>
            <a:ext cx="2132012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>
            <a:extLst>
              <a:ext uri="{FF2B5EF4-FFF2-40B4-BE49-F238E27FC236}">
                <a16:creationId xmlns="" xmlns:a16="http://schemas.microsoft.com/office/drawing/2014/main" id="{E7394907-EB64-4DD9-A357-5E952B9B7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895600"/>
            <a:ext cx="2133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>
            <a:extLst>
              <a:ext uri="{FF2B5EF4-FFF2-40B4-BE49-F238E27FC236}">
                <a16:creationId xmlns="" xmlns:a16="http://schemas.microsoft.com/office/drawing/2014/main" id="{A3747C20-41A8-492C-ABDC-6325461D2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75" y="332656"/>
            <a:ext cx="5410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6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treo</a:t>
            </a:r>
            <a:endParaRPr lang="en-US" altLang="en-US" sz="6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altLang="en-US" sz="6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tử</a:t>
            </a:r>
            <a:endParaRPr lang="en-US" altLang="en-US" sz="6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="" xmlns:a16="http://schemas.microsoft.com/office/drawing/2014/main" id="{C1DA1FAA-90E3-4572-8347-C8F03A91C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3376" y="4510153"/>
            <a:ext cx="5410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5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treo</a:t>
            </a:r>
            <a:endParaRPr lang="en-US" altLang="en-US" sz="5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5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5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hồ</a:t>
            </a:r>
            <a:endParaRPr lang="en-US" altLang="en-US" sz="5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32385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31887" y="3269906"/>
            <a:ext cx="8159715" cy="175432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="" xmlns:a16="http://schemas.microsoft.com/office/drawing/2014/main" id="{16E60222-15BC-40F9-BD0B-16C98FA5C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01" y="2062236"/>
            <a:ext cx="8198427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="" xmlns:a16="http://schemas.microsoft.com/office/drawing/2014/main" id="{4F05809C-EFBE-4FA0-A313-6E03570CA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6214" y="191453"/>
            <a:ext cx="6781800" cy="533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Shape 103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638" y="1351706"/>
            <a:ext cx="916276" cy="934294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="" xmlns:a16="http://schemas.microsoft.com/office/drawing/2014/main" id="{92C9A29C-196E-4FCA-887E-82711AAD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1059322"/>
            <a:ext cx="63519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3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</p:txBody>
      </p:sp>
    </p:spTree>
    <p:extLst>
      <p:ext uri="{BB962C8B-B14F-4D97-AF65-F5344CB8AC3E}">
        <p14:creationId xmlns:p14="http://schemas.microsoft.com/office/powerpoint/2010/main" val="38635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666525" y="1642922"/>
            <a:ext cx="8049079" cy="2944813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201863" y="482600"/>
            <a:ext cx="497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boo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749300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861A7C-9AE5-41F1-877D-95C5982B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002753"/>
            <a:ext cx="3711179" cy="4982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5BE1B2-0B94-42F6-A1BB-066F57E24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426" y="1258789"/>
            <a:ext cx="2765033" cy="3150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A98497-75E8-4713-89A3-E7423B4FD516}"/>
              </a:ext>
            </a:extLst>
          </p:cNvPr>
          <p:cNvSpPr txBox="1"/>
          <p:nvPr/>
        </p:nvSpPr>
        <p:spPr>
          <a:xfrm>
            <a:off x="92869" y="132904"/>
            <a:ext cx="9051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Tìm giới hạn đo (GHĐ) và độ chia nhỏ nhất (ĐCNN) của cân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4B7DA0-39A0-427F-8032-0DE5BDDFED8A}"/>
              </a:ext>
            </a:extLst>
          </p:cNvPr>
          <p:cNvSpPr txBox="1"/>
          <p:nvPr/>
        </p:nvSpPr>
        <p:spPr>
          <a:xfrm>
            <a:off x="3907181" y="4479019"/>
            <a:ext cx="334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GHĐ = 100 kg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5C75FF-1FEF-4238-B335-FB8958F54BA6}"/>
              </a:ext>
            </a:extLst>
          </p:cNvPr>
          <p:cNvSpPr txBox="1"/>
          <p:nvPr/>
        </p:nvSpPr>
        <p:spPr>
          <a:xfrm>
            <a:off x="2971800" y="5335732"/>
            <a:ext cx="338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ĐCNN = (1-0):5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4102B28-C1F1-428D-8689-AF45952DDFD9}"/>
              </a:ext>
            </a:extLst>
          </p:cNvPr>
          <p:cNvSpPr txBox="1"/>
          <p:nvPr/>
        </p:nvSpPr>
        <p:spPr>
          <a:xfrm>
            <a:off x="5943600" y="5348971"/>
            <a:ext cx="320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= 0,2 </a:t>
            </a:r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kg = 200g</a:t>
            </a: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F02544A-F34B-4F79-9DD9-6FB6178BCF5C}"/>
              </a:ext>
            </a:extLst>
          </p:cNvPr>
          <p:cNvGrpSpPr/>
          <p:nvPr/>
        </p:nvGrpSpPr>
        <p:grpSpPr>
          <a:xfrm>
            <a:off x="6858002" y="1307553"/>
            <a:ext cx="1587519" cy="1254672"/>
            <a:chOff x="8928788" y="1317078"/>
            <a:chExt cx="2116692" cy="12546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54D3F1BB-FEA9-41A4-97CD-13A6A9E46016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1" y="2266950"/>
              <a:ext cx="170497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A05CF3E6-6A5F-4C1F-BE66-B314E4A7C04E}"/>
                </a:ext>
              </a:extLst>
            </p:cNvPr>
            <p:cNvCxnSpPr/>
            <p:nvPr/>
          </p:nvCxnSpPr>
          <p:spPr>
            <a:xfrm>
              <a:off x="9144001" y="1952625"/>
              <a:ext cx="0" cy="6096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884A0299-6FFA-4CD9-A516-C16EE85C66DE}"/>
                </a:ext>
              </a:extLst>
            </p:cNvPr>
            <p:cNvCxnSpPr/>
            <p:nvPr/>
          </p:nvCxnSpPr>
          <p:spPr>
            <a:xfrm>
              <a:off x="9486901" y="1962150"/>
              <a:ext cx="0" cy="6096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E6BFB788-6072-4C78-A10B-26577B101767}"/>
                </a:ext>
              </a:extLst>
            </p:cNvPr>
            <p:cNvCxnSpPr/>
            <p:nvPr/>
          </p:nvCxnSpPr>
          <p:spPr>
            <a:xfrm>
              <a:off x="9820276" y="1962150"/>
              <a:ext cx="0" cy="6096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0596C961-E144-4511-A5CD-8C44D38D261F}"/>
                </a:ext>
              </a:extLst>
            </p:cNvPr>
            <p:cNvCxnSpPr/>
            <p:nvPr/>
          </p:nvCxnSpPr>
          <p:spPr>
            <a:xfrm>
              <a:off x="10153651" y="1952625"/>
              <a:ext cx="0" cy="6096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E035BF05-9809-49D3-AD5D-2E11A1E61DE1}"/>
                </a:ext>
              </a:extLst>
            </p:cNvPr>
            <p:cNvCxnSpPr/>
            <p:nvPr/>
          </p:nvCxnSpPr>
          <p:spPr>
            <a:xfrm>
              <a:off x="10496551" y="1962150"/>
              <a:ext cx="0" cy="6096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5AAAE6F2-930E-4051-A2B3-86DB71C717EC}"/>
                </a:ext>
              </a:extLst>
            </p:cNvPr>
            <p:cNvCxnSpPr/>
            <p:nvPr/>
          </p:nvCxnSpPr>
          <p:spPr>
            <a:xfrm>
              <a:off x="10848976" y="1952625"/>
              <a:ext cx="0" cy="6096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367ED836-D123-4D78-B7E0-931AD7BD3745}"/>
                </a:ext>
              </a:extLst>
            </p:cNvPr>
            <p:cNvSpPr txBox="1"/>
            <p:nvPr/>
          </p:nvSpPr>
          <p:spPr>
            <a:xfrm>
              <a:off x="8928788" y="1317078"/>
              <a:ext cx="412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E63B146-FC7A-4E16-B131-0B58E8664903}"/>
                </a:ext>
              </a:extLst>
            </p:cNvPr>
            <p:cNvSpPr txBox="1"/>
            <p:nvPr/>
          </p:nvSpPr>
          <p:spPr>
            <a:xfrm>
              <a:off x="10633421" y="1329233"/>
              <a:ext cx="412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02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2673" y="1036406"/>
            <a:ext cx="7086600" cy="623455"/>
          </a:xfrm>
          <a:solidFill>
            <a:srgbClr val="FFFF00"/>
          </a:solidFill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04800" y="2866530"/>
            <a:ext cx="6781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</a:p>
          <a:p>
            <a:pPr eaLnBrk="1" hangingPunct="1"/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endParaRPr lang="en-US" sz="4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362200" y="2873514"/>
            <a:ext cx="236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628900" y="3429000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96014" y="94007"/>
            <a:ext cx="6393261" cy="637041"/>
            <a:chOff x="2467813" y="5257800"/>
            <a:chExt cx="6393261" cy="637041"/>
          </a:xfrm>
        </p:grpSpPr>
        <p:sp>
          <p:nvSpPr>
            <p:cNvPr id="9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574472" y="5257800"/>
              <a:ext cx="5286602" cy="6370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LƯỢNG 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67813" y="5405467"/>
              <a:ext cx="1085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/>
            </a:p>
          </p:txBody>
        </p:sp>
      </p:grp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993474"/>
              </p:ext>
            </p:extLst>
          </p:nvPr>
        </p:nvGraphicFramePr>
        <p:xfrm>
          <a:off x="5122172" y="1525050"/>
          <a:ext cx="3954174" cy="5223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Bitmap Image" r:id="rId3" imgW="2457143" imgH="3734321" progId="Paint.Picture">
                  <p:embed/>
                </p:oleObj>
              </mc:Choice>
              <mc:Fallback>
                <p:oleObj name="Bitmap Image" r:id="rId3" imgW="2457143" imgH="373432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172" y="1525050"/>
                        <a:ext cx="3954174" cy="5223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2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30" grpId="0"/>
      <p:bldP spid="26631" grpId="0"/>
      <p:bldP spid="266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Rectangle 2"/>
          <p:cNvSpPr txBox="1">
            <a:spLocks noChangeArrowheads="1"/>
          </p:cNvSpPr>
          <p:nvPr/>
        </p:nvSpPr>
        <p:spPr bwMode="auto">
          <a:xfrm>
            <a:off x="660689" y="1299369"/>
            <a:ext cx="550408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.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01309" y="112429"/>
            <a:ext cx="6393261" cy="637041"/>
            <a:chOff x="2467813" y="5257800"/>
            <a:chExt cx="6393261" cy="637041"/>
          </a:xfrm>
        </p:grpSpPr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574472" y="5257800"/>
              <a:ext cx="5286602" cy="6370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LƯỢNG 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67813" y="5405467"/>
              <a:ext cx="1085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/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01841" y="2139636"/>
            <a:ext cx="89421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khối lượng của vật và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phù hợp.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="" xmlns:a16="http://schemas.microsoft.com/office/drawing/2014/main" id="{92C9A29C-196E-4FCA-887E-82711AAD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90" y="762004"/>
            <a:ext cx="63519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3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</p:txBody>
      </p:sp>
    </p:spTree>
    <p:extLst>
      <p:ext uri="{BB962C8B-B14F-4D97-AF65-F5344CB8AC3E}">
        <p14:creationId xmlns:p14="http://schemas.microsoft.com/office/powerpoint/2010/main" val="31430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0" name="Text Box 4"/>
          <p:cNvSpPr txBox="1">
            <a:spLocks noChangeArrowheads="1"/>
          </p:cNvSpPr>
          <p:nvPr/>
        </p:nvSpPr>
        <p:spPr bwMode="auto">
          <a:xfrm>
            <a:off x="304802" y="609600"/>
            <a:ext cx="8941629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khối lượng của vật và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cân phù hợp.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AB6158-0059-43A7-980F-63A4D6F6A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6" t="28888" r="38692" b="30740"/>
          <a:stretch/>
        </p:blipFill>
        <p:spPr>
          <a:xfrm>
            <a:off x="90894" y="3124200"/>
            <a:ext cx="9129306" cy="29718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="" xmlns:a16="http://schemas.microsoft.com/office/drawing/2014/main" id="{75FBD462-6CE4-455C-8309-AFA85068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" y="1476078"/>
            <a:ext cx="9137074" cy="160674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 khối lượng cơ thể ta nên dùng loại cân nào?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 khối lượng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đựng bút ta nên dùng loại cân nào? Tại sao?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>
            <a:extLst>
              <a:ext uri="{FF2B5EF4-FFF2-40B4-BE49-F238E27FC236}">
                <a16:creationId xmlns="" xmlns:a16="http://schemas.microsoft.com/office/drawing/2014/main" id="{40D32638-0277-43D4-ADB5-BBFFCD30B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="" xmlns:a16="http://schemas.microsoft.com/office/drawing/2014/main" id="{F9FC17C3-634C-496F-86F5-5CD7FAF4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60" y="576590"/>
            <a:ext cx="6799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thao tác khi đo khối lượng.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CEC9BD-644D-450D-A1CE-23DA274A1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43680" r="41260" b="23788"/>
          <a:stretch/>
        </p:blipFill>
        <p:spPr>
          <a:xfrm>
            <a:off x="914403" y="1676400"/>
            <a:ext cx="7010399" cy="2858852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DAEF8FEC-5D9B-4A1F-8BF0-1246526CA03A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4648204"/>
            <a:ext cx="8686800" cy="1352935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quan sát hình 5.4 và nhận xét về cách hiệu chỉnh cân ở hình nào thì thuận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việc đo khối lượng của vật?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628900" y="3848100"/>
            <a:ext cx="4572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F68BE4-D4A8-49F3-9BCC-66AC34878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9" t="33695" r="40834" b="15910"/>
          <a:stretch/>
        </p:blipFill>
        <p:spPr>
          <a:xfrm>
            <a:off x="885264" y="1218991"/>
            <a:ext cx="7373471" cy="46482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BD4AA9E2-922F-442B-A7BC-126B1A87D56A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5867400"/>
            <a:ext cx="9144000" cy="973386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quan sát hình 5.5 và cho biết cách đặt mắt để đọc khối lượng như thế nào là đúng?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66CF4A-0AEE-433E-BE3F-2F7FE88BF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01" t="33696" r="53132" b="21692"/>
          <a:stretch/>
        </p:blipFill>
        <p:spPr>
          <a:xfrm>
            <a:off x="3429000" y="1371600"/>
            <a:ext cx="2667000" cy="4114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65870" y="48763"/>
            <a:ext cx="6393261" cy="637041"/>
            <a:chOff x="2467813" y="5257800"/>
            <a:chExt cx="6393261" cy="637041"/>
          </a:xfrm>
        </p:grpSpPr>
        <p:sp>
          <p:nvSpPr>
            <p:cNvPr id="1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574472" y="5257800"/>
              <a:ext cx="5286602" cy="6370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LƯỢNG 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67813" y="5405467"/>
              <a:ext cx="1085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/>
            </a:p>
          </p:txBody>
        </p:sp>
      </p:grpSp>
      <p:sp>
        <p:nvSpPr>
          <p:cNvPr id="13" name="Text Box 4">
            <a:extLst>
              <a:ext uri="{FF2B5EF4-FFF2-40B4-BE49-F238E27FC236}">
                <a16:creationId xmlns="" xmlns:a16="http://schemas.microsoft.com/office/drawing/2014/main" id="{F9FC17C3-634C-496F-86F5-5CD7FAF4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810700"/>
            <a:ext cx="6799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thao tác khi đo khối lượng.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7A6AC4-2F4C-432E-A4F0-B52B8932D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39624" r="40000" b="22048"/>
          <a:stretch/>
        </p:blipFill>
        <p:spPr>
          <a:xfrm>
            <a:off x="0" y="1066804"/>
            <a:ext cx="9032292" cy="397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228604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Hãy xác định GHĐ, ĐCNN của cân và khối lượng của mỗi thùng hàng ở bên dưới.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3434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GHĐ: 120kg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4800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ĐCNN: 1kg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" y="51816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Khối lượng thùng hàng ở hình a: 39kg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6007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Khối lượng thùng hàng ở hình b: 39kg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3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0">
            <a:extLst>
              <a:ext uri="{FF2B5EF4-FFF2-40B4-BE49-F238E27FC236}">
                <a16:creationId xmlns="" xmlns:a16="http://schemas.microsoft.com/office/drawing/2014/main" id="{E3900484-FCE9-421F-AC97-1F77533EE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="" xmlns:a16="http://schemas.microsoft.com/office/drawing/2014/main" id="{66A1136F-ADB1-4C4E-908C-4612B906A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0">
            <a:extLst>
              <a:ext uri="{FF2B5EF4-FFF2-40B4-BE49-F238E27FC236}">
                <a16:creationId xmlns="" xmlns:a16="http://schemas.microsoft.com/office/drawing/2014/main" id="{398CC4A3-00C3-4BFF-A36B-5870BC164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88398" y="1205210"/>
            <a:ext cx="550408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.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="" xmlns:a16="http://schemas.microsoft.com/office/drawing/2014/main" id="{92C9A29C-196E-4FCA-887E-82711AAD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98" y="683110"/>
            <a:ext cx="63519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01309" y="112429"/>
            <a:ext cx="6393261" cy="637041"/>
            <a:chOff x="2467813" y="5257800"/>
            <a:chExt cx="6393261" cy="637041"/>
          </a:xfrm>
        </p:grpSpPr>
        <p:sp>
          <p:nvSpPr>
            <p:cNvPr id="19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574472" y="5257800"/>
              <a:ext cx="5286602" cy="6370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LƯỢNG 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67813" y="5405467"/>
              <a:ext cx="1085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1" name="Shape 103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762000" cy="7217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02" y="1981200"/>
            <a:ext cx="80009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vi-VN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Ước lượng khối lượng của vật cần đo.</a:t>
            </a:r>
            <a:endParaRPr lang="en-US" sz="2800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marL="457200" lvl="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vi-VN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Chọn cân</a:t>
            </a:r>
            <a:r>
              <a:rPr 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có GHĐ và ĐCNN </a:t>
            </a:r>
            <a:r>
              <a:rPr lang="vi-VN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phù </a:t>
            </a:r>
            <a:r>
              <a:rPr lang="vi-VN" sz="2800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hợp.</a:t>
            </a:r>
            <a:endParaRPr lang="en-US" sz="2800" b="1" dirty="0">
              <a:latin typeface="+mn-lt"/>
              <a:cs typeface="Times New Roman" panose="02020603050405020304" pitchFamily="18" charset="0"/>
            </a:endParaRPr>
          </a:p>
          <a:p>
            <a:pPr marL="457200" lvl="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 smtClean="0">
                <a:latin typeface="+mn-lt"/>
                <a:ea typeface="Calibri"/>
                <a:cs typeface="Cambria"/>
              </a:rPr>
              <a:t>Hiệu </a:t>
            </a:r>
            <a:r>
              <a:rPr lang="en-US" sz="2800" b="1" dirty="0">
                <a:latin typeface="+mn-lt"/>
                <a:ea typeface="Calibri"/>
                <a:cs typeface="Cambria"/>
              </a:rPr>
              <a:t>chỉnh cân về vạch số 0 trước khi </a:t>
            </a:r>
            <a:r>
              <a:rPr lang="en-US" sz="2800" b="1" dirty="0" smtClean="0">
                <a:latin typeface="+mn-lt"/>
                <a:ea typeface="Calibri"/>
                <a:cs typeface="Cambria"/>
              </a:rPr>
              <a:t>đo.</a:t>
            </a:r>
            <a:endParaRPr lang="en-US" sz="2800" b="1" dirty="0" smtClean="0">
              <a:latin typeface="+mn-lt"/>
              <a:ea typeface="Calibri"/>
              <a:cs typeface="Times New Roman"/>
            </a:endParaRPr>
          </a:p>
          <a:p>
            <a:pPr marL="457200" lvl="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 smtClean="0">
                <a:latin typeface="+mn-lt"/>
                <a:ea typeface="Calibri"/>
                <a:cs typeface="Cambria"/>
              </a:rPr>
              <a:t>Đặt </a:t>
            </a:r>
            <a:r>
              <a:rPr lang="en-US" sz="2800" b="1" dirty="0">
                <a:latin typeface="+mn-lt"/>
                <a:ea typeface="Calibri"/>
                <a:cs typeface="Cambria"/>
              </a:rPr>
              <a:t>mắt nhìn theo hướng vuông góc với mặt </a:t>
            </a:r>
            <a:r>
              <a:rPr lang="en-US" sz="2800" b="1" dirty="0" smtClean="0">
                <a:latin typeface="+mn-lt"/>
                <a:ea typeface="Calibri"/>
                <a:cs typeface="Cambria"/>
              </a:rPr>
              <a:t>cân.</a:t>
            </a:r>
            <a:endParaRPr lang="en-US" sz="2800" b="1" dirty="0" smtClean="0">
              <a:latin typeface="+mn-lt"/>
              <a:ea typeface="Calibri"/>
              <a:cs typeface="Times New Roman"/>
            </a:endParaRPr>
          </a:p>
          <a:p>
            <a:pPr marL="457200" lvl="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 smtClean="0">
                <a:latin typeface="+mn-lt"/>
                <a:ea typeface="Calibri"/>
                <a:cs typeface="Cambria"/>
              </a:rPr>
              <a:t>Đọc </a:t>
            </a:r>
            <a:r>
              <a:rPr lang="en-US" sz="2800" b="1" dirty="0">
                <a:latin typeface="+mn-lt"/>
                <a:ea typeface="Calibri"/>
                <a:cs typeface="Cambria"/>
              </a:rPr>
              <a:t>và ghi kết quả đo theo vạch chia gần nhất với đầu kim của cân.</a:t>
            </a:r>
            <a:endParaRPr lang="en-US" sz="2800" b="1" dirty="0">
              <a:effectLst/>
              <a:latin typeface="+mn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36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1F1C8F-AD15-43A3-A1E8-4D7A8B6A0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8358694" y="498136"/>
            <a:ext cx="909536" cy="1304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54DBED-202C-4E30-ADB9-29A806891A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8634073" y="1450281"/>
            <a:ext cx="358778" cy="3825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382A71C-C6C6-4B2B-B6D7-C1284E6F3179}"/>
              </a:ext>
            </a:extLst>
          </p:cNvPr>
          <p:cNvSpPr/>
          <p:nvPr/>
        </p:nvSpPr>
        <p:spPr>
          <a:xfrm>
            <a:off x="2587817" y="1295298"/>
            <a:ext cx="382245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ONG TÌM </a:t>
            </a: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MẬT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035B70-DA76-4198-A5DE-BD8CDA3DE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00" y="3234689"/>
            <a:ext cx="1794491" cy="2056225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679AEDE8-5E95-465A-BEAA-8F62913B56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111" r="4017" b="36923"/>
          <a:stretch/>
        </p:blipFill>
        <p:spPr>
          <a:xfrm>
            <a:off x="3470342" y="1901401"/>
            <a:ext cx="2057400" cy="70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487 L -0.0707 0.15695 L -0.20911 0.1963 C -0.21732 0.20348 -0.21393 0.20301 -0.21875 0.20301 L -0.34557 0.31088 " pathEditMode="relative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91444FB-AD4A-4629-A035-D1F8D7D3D4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-2700808" y="-891480"/>
            <a:ext cx="12889432" cy="4289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F4904E-77F8-4D33-9769-F39EB18C7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7" y="5058527"/>
            <a:ext cx="824156" cy="944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01EC26-E574-4EF2-AEBD-905DC4D79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451893" y="4764750"/>
            <a:ext cx="1521365" cy="1330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B0B021-F4F2-4C86-82E8-AD73C5AE0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3725693" y="4764749"/>
            <a:ext cx="1412943" cy="123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A9533F7-3E2E-43DD-AECE-A6579279B9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6233000" y="4764750"/>
            <a:ext cx="1412943" cy="123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1270675-F795-4A1A-BCAD-2D62CF448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7855289" y="4764750"/>
            <a:ext cx="1412943" cy="123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D67B9C2-9284-4F44-9529-4D22A4EC84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8358694" y="498136"/>
            <a:ext cx="909536" cy="1304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130177B-F86D-444D-A2AA-FFC2258F8B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8561758" y="1349623"/>
            <a:ext cx="358778" cy="3825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DB50328-BEB9-4349-B4D6-2CE7B10FD37D}"/>
              </a:ext>
            </a:extLst>
          </p:cNvPr>
          <p:cNvSpPr txBox="1"/>
          <p:nvPr/>
        </p:nvSpPr>
        <p:spPr>
          <a:xfrm>
            <a:off x="1123116" y="281193"/>
            <a:ext cx="7225174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280014"/>
                </a:solidFill>
                <a:cs typeface="Times New Roman" panose="02020603050405020304" pitchFamily="18" charset="0"/>
              </a:rPr>
              <a:t>Khi mua trái cây ở chợ, loại cân thích hợp là</a:t>
            </a:r>
            <a:endParaRPr lang="en-US" sz="2800" b="1" dirty="0">
              <a:solidFill>
                <a:srgbClr val="280014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06E66B3-C0DF-421D-911C-1F6936BB9EE0}"/>
              </a:ext>
            </a:extLst>
          </p:cNvPr>
          <p:cNvSpPr txBox="1"/>
          <p:nvPr/>
        </p:nvSpPr>
        <p:spPr>
          <a:xfrm>
            <a:off x="1123116" y="1235300"/>
            <a:ext cx="7225174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57213" indent="-55721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vi-VN" sz="2700" dirty="0">
                <a:solidFill>
                  <a:srgbClr val="FF99CC">
                    <a:lumMod val="10000"/>
                  </a:srgbClr>
                </a:solidFill>
                <a:cs typeface="Times New Roman" panose="02020603050405020304" pitchFamily="18" charset="0"/>
              </a:rPr>
              <a:t>Cân đồng hồ</a:t>
            </a:r>
            <a:endParaRPr lang="en-US" sz="2700" dirty="0">
              <a:solidFill>
                <a:srgbClr val="FF99CC">
                  <a:lumMod val="10000"/>
                </a:srgbClr>
              </a:solidFill>
              <a:cs typeface="Times New Roman" panose="02020603050405020304" pitchFamily="18" charset="0"/>
            </a:endParaRPr>
          </a:p>
          <a:p>
            <a:pPr marL="557213" indent="-55721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vi-VN" sz="2700" dirty="0">
                <a:solidFill>
                  <a:srgbClr val="FF99CC">
                    <a:lumMod val="10000"/>
                  </a:srgbClr>
                </a:solidFill>
                <a:cs typeface="Times New Roman" panose="02020603050405020304" pitchFamily="18" charset="0"/>
              </a:rPr>
              <a:t>Cân tạ</a:t>
            </a:r>
            <a:endParaRPr lang="en-US" sz="2700" dirty="0">
              <a:solidFill>
                <a:srgbClr val="FF99CC">
                  <a:lumMod val="10000"/>
                </a:srgbClr>
              </a:solidFill>
              <a:cs typeface="Times New Roman" panose="02020603050405020304" pitchFamily="18" charset="0"/>
            </a:endParaRPr>
          </a:p>
          <a:p>
            <a:pPr marL="557213" indent="-55721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vi-VN" sz="2700" dirty="0">
                <a:solidFill>
                  <a:srgbClr val="FF99CC">
                    <a:lumMod val="10000"/>
                  </a:srgbClr>
                </a:solidFill>
                <a:cs typeface="Times New Roman" panose="02020603050405020304" pitchFamily="18" charset="0"/>
              </a:rPr>
              <a:t>Cân roberval</a:t>
            </a:r>
            <a:endParaRPr lang="en-US" sz="2700" dirty="0">
              <a:solidFill>
                <a:srgbClr val="FF99CC">
                  <a:lumMod val="10000"/>
                </a:srgbClr>
              </a:solidFill>
              <a:cs typeface="Times New Roman" panose="02020603050405020304" pitchFamily="18" charset="0"/>
            </a:endParaRPr>
          </a:p>
          <a:p>
            <a:pPr marL="557213" indent="-55721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vi-VN" sz="2700" dirty="0">
                <a:solidFill>
                  <a:srgbClr val="FF99CC">
                    <a:lumMod val="10000"/>
                  </a:srgbClr>
                </a:solidFill>
                <a:cs typeface="Times New Roman" panose="02020603050405020304" pitchFamily="18" charset="0"/>
              </a:rPr>
              <a:t>Cân tiểu li</a:t>
            </a:r>
            <a:endParaRPr lang="en-US" sz="2700" dirty="0">
              <a:solidFill>
                <a:srgbClr val="FF99CC">
                  <a:lumMod val="1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9B3B350-BD7E-4FA5-ACE2-98B08D88C5B1}"/>
              </a:ext>
            </a:extLst>
          </p:cNvPr>
          <p:cNvSpPr/>
          <p:nvPr/>
        </p:nvSpPr>
        <p:spPr>
          <a:xfrm>
            <a:off x="886173" y="5006406"/>
            <a:ext cx="51360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5C03B8D-0E42-4961-BF8C-433023C6C1F7}"/>
              </a:ext>
            </a:extLst>
          </p:cNvPr>
          <p:cNvSpPr/>
          <p:nvPr/>
        </p:nvSpPr>
        <p:spPr>
          <a:xfrm>
            <a:off x="4114904" y="4986788"/>
            <a:ext cx="48474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D80308B-3414-417B-9853-B3193D504F7F}"/>
              </a:ext>
            </a:extLst>
          </p:cNvPr>
          <p:cNvSpPr/>
          <p:nvPr/>
        </p:nvSpPr>
        <p:spPr>
          <a:xfrm>
            <a:off x="6568993" y="5006406"/>
            <a:ext cx="51360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56B2C10-2CCB-42C7-AA86-09C5C8CB6731}"/>
              </a:ext>
            </a:extLst>
          </p:cNvPr>
          <p:cNvSpPr/>
          <p:nvPr/>
        </p:nvSpPr>
        <p:spPr>
          <a:xfrm>
            <a:off x="8268783" y="5006406"/>
            <a:ext cx="51360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D</a:t>
            </a:r>
          </a:p>
        </p:txBody>
      </p:sp>
      <p:pic>
        <p:nvPicPr>
          <p:cNvPr id="32" name="Picture 3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662734E-9B94-483E-BD34-1194C06606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9" t="63645" r="-1804" b="-1895"/>
          <a:stretch/>
        </p:blipFill>
        <p:spPr>
          <a:xfrm>
            <a:off x="10432" y="5490515"/>
            <a:ext cx="527726" cy="557661"/>
          </a:xfrm>
          <a:prstGeom prst="rect">
            <a:avLst/>
          </a:prstGeom>
        </p:spPr>
      </p:pic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C89D707B-B042-4FDF-9CE0-6C72808EA51B}"/>
              </a:ext>
            </a:extLst>
          </p:cNvPr>
          <p:cNvSpPr/>
          <p:nvPr/>
        </p:nvSpPr>
        <p:spPr>
          <a:xfrm>
            <a:off x="-280662" y="113071"/>
            <a:ext cx="1465109" cy="1122233"/>
          </a:xfrm>
          <a:prstGeom prst="flowChartConnector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280014"/>
                </a:solidFill>
              </a:rPr>
              <a:t>Câu</a:t>
            </a:r>
            <a:r>
              <a:rPr lang="en-US" sz="2400" b="1" dirty="0">
                <a:solidFill>
                  <a:srgbClr val="280014"/>
                </a:solidFill>
              </a:rPr>
              <a:t> </a:t>
            </a:r>
            <a:r>
              <a:rPr lang="vi-VN" sz="2400" b="1" dirty="0">
                <a:solidFill>
                  <a:srgbClr val="280014"/>
                </a:solidFill>
              </a:rPr>
              <a:t>1</a:t>
            </a:r>
            <a:endParaRPr lang="en-US" sz="2400" b="1" dirty="0">
              <a:solidFill>
                <a:srgbClr val="280014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13215" y="1266774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5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05989 0.23727 L -0.07682 0.31968 L -0.10807 0.34792 L -0.10547 0.40417 C -0.10013 0.42639 -0.10026 0.41783 -0.10026 0.42801 L -0.07552 0.54074 L -0.07682 0.5926 L -0.1276 0.56922 L -0.14453 0.52686 L -0.17968 0.48912 C -0.1845 0.48588 -0.18997 0.48125 -0.19518 0.47963 C -0.19609 0.4794 -0.19687 0.47963 -0.19778 0.47963 L -0.28359 0.4419 L -0.32526 0.4257 C -0.3457 0.41829 -0.33893 0.42385 -0.34739 0.41621 L -0.40729 0.3926 L -0.44896 0.39746 L -0.40468 0.4963 L -0.22383 0.57593 L -0.20039 0.59028 L -0.46705 0.50093 L -0.6362 0.48195 L -0.76627 0.53635 L -0.82851 0.60695 " pathEditMode="relative" rAng="0" ptsTypes="AAAAAAAAAAAAAAAAAAAAAAAAA">
                                      <p:cBhvr>
                                        <p:cTn id="32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32" y="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0278 L -0.07409 0.31991 L -0.10768 0.35208 L -0.35469 0.38657 L -0.54089 0.40718 L -0.57448 0.41412 L -0.82917 0.41644 L -0.82018 0.50602 L -0.01589 0.46482 L -0.03659 0.58426 L -0.20078 0.51528 L -0.24219 0.57963 L -0.42188 0.53148 L -0.47617 0.57963 L -0.76849 0.52917 L -0.82539 0.60278 " pathEditMode="relative" ptsTypes="AAAAAAAAAAAAAAAA">
                                      <p:cBhvr>
                                        <p:cTn id="44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046 L -0.07917 0.30833 L -0.43867 0.37269 L -0.45026 0.51065 L -0.29766 0.51991 L -0.33906 0.38194 L 0.00755 0.4831 L -0.02096 0.59583 L -0.14128 0.50833 L -0.20195 0.59583 L -0.43346 0.40486 C -0.43737 0.40579 -0.44128 0.40602 -0.44518 0.40718 C -0.45534 0.41019 -0.44284 0.40949 -0.45287 0.40949 L -0.82526 0.60278 " pathEditMode="relative" ptsTypes="AAAAAAAAAAAAAA">
                                      <p:cBhvr>
                                        <p:cTn id="65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046 L -0.07526 0.31065 L -0.02357 0.59815 L -0.25117 0.3912 L -0.21758 0.57037 L -0.41797 0.37269 L -0.77109 0.37732 C -0.78307 0.39398 -0.77773 0.39352 -0.78398 0.39352 L -0.81497 0.54514 L -0.45677 0.46482 L -0.47227 0.59815 L -0.82787 0.51065 L -0.82409 0.60278 " pathEditMode="relative" ptsTypes="AAAAAAAAAAAAA">
                                      <p:cBhvr>
                                        <p:cTn id="86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1" grpId="1"/>
      <p:bldP spid="21" grpId="2"/>
      <p:bldP spid="21" grpId="3"/>
      <p:bldP spid="22" grpId="0"/>
      <p:bldP spid="23" grpId="0"/>
      <p:bldP spid="24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10">
            <a:extLst>
              <a:ext uri="{FF2B5EF4-FFF2-40B4-BE49-F238E27FC236}">
                <a16:creationId xmlns="" xmlns:a16="http://schemas.microsoft.com/office/drawing/2014/main" id="{7872D7D7-D102-4F44-B1DD-5710755B5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4">
            <a:extLst>
              <a:ext uri="{FF2B5EF4-FFF2-40B4-BE49-F238E27FC236}">
                <a16:creationId xmlns="" xmlns:a16="http://schemas.microsoft.com/office/drawing/2014/main" id="{92C9A29C-196E-4FCA-887E-82711AAD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61" y="833320"/>
            <a:ext cx="63519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3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</p:txBody>
      </p:sp>
      <p:sp>
        <p:nvSpPr>
          <p:cNvPr id="43" name="Text Box 10">
            <a:extLst>
              <a:ext uri="{FF2B5EF4-FFF2-40B4-BE49-F238E27FC236}">
                <a16:creationId xmlns="" xmlns:a16="http://schemas.microsoft.com/office/drawing/2014/main" id="{E2F9E028-D3B3-4409-B4E1-0FA32DA9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6" descr="book9">
            <a:extLst>
              <a:ext uri="{FF2B5EF4-FFF2-40B4-BE49-F238E27FC236}">
                <a16:creationId xmlns="" xmlns:a16="http://schemas.microsoft.com/office/drawing/2014/main" id="{EF6BCD07-24EA-467E-9E05-FDE92C9295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1" y="833316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1" y="3124200"/>
            <a:ext cx="2638793" cy="322942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581399" y="2123289"/>
            <a:ext cx="5334000" cy="2895600"/>
          </a:xfrm>
          <a:prstGeom prst="wedgeEllipseCallout">
            <a:avLst>
              <a:gd name="adj1" fmla="val -69813"/>
              <a:gd name="adj2" fmla="val 9367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96014" y="94007"/>
            <a:ext cx="6393261" cy="637041"/>
            <a:chOff x="2467813" y="5257800"/>
            <a:chExt cx="6393261" cy="637041"/>
          </a:xfrm>
        </p:grpSpPr>
        <p:sp>
          <p:nvSpPr>
            <p:cNvPr id="1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574472" y="5257800"/>
              <a:ext cx="5286602" cy="6370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LƯỢNG 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467813" y="5405467"/>
              <a:ext cx="1085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243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2167324-1E06-4DB5-AB0C-C2B580BE8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69" y="5020027"/>
            <a:ext cx="769128" cy="881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325D63-8DE6-4154-BE96-E45B2063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400864" y="4717327"/>
            <a:ext cx="1358462" cy="1330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2EFBDD-5E3F-4868-8129-4433E85BE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3759560" y="4717327"/>
            <a:ext cx="1252269" cy="1330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B635D4-9B1B-4F28-A862-A954E6E12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6164120" y="4673612"/>
            <a:ext cx="1252269" cy="133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EF05F6-027B-446E-B38F-5CEEE632C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7855289" y="4717328"/>
            <a:ext cx="1252269" cy="13308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1DD4BA8-7CCF-47D4-84E6-7512857CA4C1}"/>
              </a:ext>
            </a:extLst>
          </p:cNvPr>
          <p:cNvSpPr/>
          <p:nvPr/>
        </p:nvSpPr>
        <p:spPr>
          <a:xfrm>
            <a:off x="4119662" y="5020027"/>
            <a:ext cx="48474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A2AB77-2AB1-47B2-9F8B-394DF01A77A7}"/>
              </a:ext>
            </a:extLst>
          </p:cNvPr>
          <p:cNvSpPr/>
          <p:nvPr/>
        </p:nvSpPr>
        <p:spPr>
          <a:xfrm>
            <a:off x="747328" y="5036504"/>
            <a:ext cx="51360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5A2E906-0AEA-42EE-B3B6-A17379591328}"/>
              </a:ext>
            </a:extLst>
          </p:cNvPr>
          <p:cNvSpPr/>
          <p:nvPr/>
        </p:nvSpPr>
        <p:spPr>
          <a:xfrm>
            <a:off x="6533453" y="4992790"/>
            <a:ext cx="51360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66BF22D-F2EA-42C1-8CC8-7E3BB5684172}"/>
              </a:ext>
            </a:extLst>
          </p:cNvPr>
          <p:cNvSpPr/>
          <p:nvPr/>
        </p:nvSpPr>
        <p:spPr>
          <a:xfrm>
            <a:off x="8234916" y="5020027"/>
            <a:ext cx="51360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latin typeface="Times New Roman"/>
              </a:rPr>
              <a:t>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A241826-F3DD-4135-88AB-36796B7CC1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8358694" y="498136"/>
            <a:ext cx="909536" cy="1304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E1FF939-2F4B-409E-B876-4AAD704167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8561758" y="1349623"/>
            <a:ext cx="358778" cy="382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5103980-5256-485B-8871-A5799A6E8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-2556792" y="-1168221"/>
            <a:ext cx="13249472" cy="4523873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D649D63-162A-47E2-B166-0042782D6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9" t="63645" r="-1804" b="-1895"/>
          <a:stretch/>
        </p:blipFill>
        <p:spPr>
          <a:xfrm>
            <a:off x="-14935" y="5490514"/>
            <a:ext cx="527726" cy="557661"/>
          </a:xfrm>
          <a:prstGeom prst="rect">
            <a:avLst/>
          </a:prstGeom>
        </p:spPr>
      </p:pic>
      <p:sp>
        <p:nvSpPr>
          <p:cNvPr id="21" name="Flowchart: Connector 20">
            <a:extLst>
              <a:ext uri="{FF2B5EF4-FFF2-40B4-BE49-F238E27FC236}">
                <a16:creationId xmlns="" xmlns:a16="http://schemas.microsoft.com/office/drawing/2014/main" id="{26A50C74-47F7-4CFA-8CE6-41377FC19B0D}"/>
              </a:ext>
            </a:extLst>
          </p:cNvPr>
          <p:cNvSpPr/>
          <p:nvPr/>
        </p:nvSpPr>
        <p:spPr>
          <a:xfrm>
            <a:off x="-503749" y="74325"/>
            <a:ext cx="1627903" cy="1160979"/>
          </a:xfrm>
          <a:prstGeom prst="flowChartConnector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280014"/>
                </a:solidFill>
              </a:rPr>
              <a:t>Câu</a:t>
            </a:r>
            <a:r>
              <a:rPr lang="en-US" sz="2800" b="1" dirty="0">
                <a:solidFill>
                  <a:srgbClr val="280014"/>
                </a:solidFill>
              </a:rPr>
              <a:t> </a:t>
            </a:r>
            <a:r>
              <a:rPr lang="vi-VN" sz="2800" b="1" dirty="0">
                <a:solidFill>
                  <a:srgbClr val="280014"/>
                </a:solidFill>
              </a:rPr>
              <a:t>2</a:t>
            </a:r>
            <a:endParaRPr lang="en-US" sz="2800" b="1" dirty="0">
              <a:solidFill>
                <a:srgbClr val="28001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46E4055-5157-4225-8BD4-40F4188E85F8}"/>
              </a:ext>
            </a:extLst>
          </p:cNvPr>
          <p:cNvSpPr txBox="1"/>
          <p:nvPr/>
        </p:nvSpPr>
        <p:spPr>
          <a:xfrm>
            <a:off x="899592" y="17998"/>
            <a:ext cx="8244408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280014"/>
                </a:solidFill>
                <a:cs typeface="Times New Roman" panose="02020603050405020304" pitchFamily="18" charset="0"/>
              </a:rPr>
              <a:t>Loại cân thích hợp để sử dụng cân vàng, bạc ở các tiệm vàng là?</a:t>
            </a:r>
            <a:endParaRPr lang="en-US" sz="2400" b="1" dirty="0">
              <a:solidFill>
                <a:srgbClr val="280014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9383312-E26D-4867-B75A-9E94CE687124}"/>
              </a:ext>
            </a:extLst>
          </p:cNvPr>
          <p:cNvSpPr txBox="1"/>
          <p:nvPr/>
        </p:nvSpPr>
        <p:spPr>
          <a:xfrm>
            <a:off x="899593" y="1235300"/>
            <a:ext cx="8207964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57213" indent="-55721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vi-VN" sz="2700" dirty="0">
                <a:solidFill>
                  <a:srgbClr val="FF99CC">
                    <a:lumMod val="10000"/>
                  </a:srgbClr>
                </a:solidFill>
                <a:cs typeface="Times New Roman" panose="02020603050405020304" pitchFamily="18" charset="0"/>
              </a:rPr>
              <a:t>Cân tạ</a:t>
            </a:r>
            <a:endParaRPr lang="en-US" sz="2700" dirty="0">
              <a:solidFill>
                <a:srgbClr val="FF99CC">
                  <a:lumMod val="10000"/>
                </a:srgbClr>
              </a:solidFill>
              <a:cs typeface="Times New Roman" panose="02020603050405020304" pitchFamily="18" charset="0"/>
            </a:endParaRPr>
          </a:p>
          <a:p>
            <a:pPr marL="557213" indent="-55721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vi-VN" sz="2700" dirty="0">
                <a:solidFill>
                  <a:srgbClr val="FF99CC">
                    <a:lumMod val="10000"/>
                  </a:srgbClr>
                </a:solidFill>
                <a:cs typeface="Times New Roman" panose="02020603050405020304" pitchFamily="18" charset="0"/>
              </a:rPr>
              <a:t>Cân đòn</a:t>
            </a:r>
            <a:endParaRPr lang="en-US" sz="2700" dirty="0">
              <a:solidFill>
                <a:srgbClr val="FF99CC">
                  <a:lumMod val="10000"/>
                </a:srgbClr>
              </a:solidFill>
              <a:cs typeface="Times New Roman" panose="02020603050405020304" pitchFamily="18" charset="0"/>
            </a:endParaRPr>
          </a:p>
          <a:p>
            <a:pPr marL="557213" indent="-55721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vi-VN" sz="2700" dirty="0">
                <a:solidFill>
                  <a:srgbClr val="FF99CC">
                    <a:lumMod val="10000"/>
                  </a:srgbClr>
                </a:solidFill>
                <a:cs typeface="Times New Roman" panose="02020603050405020304" pitchFamily="18" charset="0"/>
              </a:rPr>
              <a:t>Cân tiểu li</a:t>
            </a:r>
            <a:endParaRPr lang="en-US" sz="2700" dirty="0">
              <a:solidFill>
                <a:srgbClr val="FF99CC">
                  <a:lumMod val="10000"/>
                </a:srgbClr>
              </a:solidFill>
              <a:cs typeface="Times New Roman" panose="02020603050405020304" pitchFamily="18" charset="0"/>
            </a:endParaRPr>
          </a:p>
          <a:p>
            <a:pPr marL="557213" indent="-55721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vi-VN" sz="2700" dirty="0">
                <a:solidFill>
                  <a:srgbClr val="FF99CC">
                    <a:lumMod val="10000"/>
                  </a:srgbClr>
                </a:solidFill>
                <a:cs typeface="Times New Roman" panose="02020603050405020304" pitchFamily="18" charset="0"/>
              </a:rPr>
              <a:t>Cân đồng hồ</a:t>
            </a:r>
            <a:endParaRPr lang="en-US" sz="2700" dirty="0">
              <a:solidFill>
                <a:srgbClr val="FF99CC">
                  <a:lumMod val="1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5554" y="2112463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4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06563 0.27153 L -0.09427 0.2632 L -0.1793 0.32199 L -0.29401 0.34028 L -0.31719 0.34028 L -0.40677 0.34352 L -0.47435 0.35533 C -0.47735 0.35648 -0.48047 0.35741 -0.4836 0.3588 C -0.48542 0.35973 -0.48724 0.36158 -0.48907 0.36204 C -0.49076 0.36273 -0.49271 0.36204 -0.49453 0.36204 L -0.55105 0.37871 C -0.56836 0.39144 -0.553 0.38195 -0.5668 0.38727 C -0.57162 0.38912 -0.58138 0.39398 -0.58138 0.39422 L -0.76355 0.41736 C -0.76693 0.41621 -0.77045 0.41528 -0.77383 0.41412 C -0.77591 0.4132 -0.78021 0.41065 -0.78021 0.41088 L -0.83841 0.42755 L -0.85795 0.58195 L -0.86901 0.59699 L -0.89753 0.51621 L -0.83659 0.51459 C -0.82943 0.5257 -0.83216 0.52107 -0.82826 0.52801 L -0.77279 0.58681 C -0.76927 0.59144 -0.76758 0.5956 -0.76355 0.59699 C -0.76302 0.59723 -0.76237 0.59699 -0.76172 0.59699 L -0.73034 0.60857 L -0.72292 0.61366 C -0.72201 0.61412 -0.72123 0.61505 -0.72019 0.61551 C -0.71836 0.61574 -0.71654 0.61551 -0.71459 0.61551 L -0.65352 0.60695 C -0.65065 0.60648 -0.64414 0.60556 -0.64076 0.60371 C -0.63412 0.6 -0.63802 0.60023 -0.63516 0.60023 L -0.58516 0.55324 C -0.57696 0.54584 -0.57969 0.55 -0.57591 0.54329 L -0.5362 0.50278 C -0.52852 0.49769 -0.53138 0.49792 -0.52787 0.49792 L -0.51302 0.50116 C -0.5112 0.50533 -0.50899 0.50857 -0.50756 0.51297 C -0.50651 0.51598 -0.50651 0.51991 -0.5056 0.52315 L -0.50469 0.52639 L -0.50013 0.54167 L -0.45664 0.5081 C -0.45417 0.50648 -0.4517 0.5051 -0.44935 0.50278 C -0.44831 0.50209 -0.44649 0.49954 -0.44649 0.49977 L -0.39206 0.47107 L -0.34115 0.45093 L -0.32266 0.45093 L -0.28659 0.44607 C -0.26133 0.44815 -0.27357 0.44769 -0.24961 0.44769 L -0.17748 0.46273 C -0.17435 0.46435 -0.17136 0.46644 -0.16823 0.46783 C -0.16224 0.47014 -0.15703 0.46945 -0.15078 0.46945 L -0.06198 0.48611 C -0.0586 0.48727 -0.05521 0.48843 -0.05183 0.48959 C -0.04935 0.49028 -0.04688 0.49051 -0.0444 0.49121 C -0.0323 0.49468 -0.03776 0.49468 -0.03334 0.49468 L -0.00365 0.53982 L -0.02865 0.59699 L -0.1461 0.4257 L -0.19779 0.55324 L -0.20248 0.58681 L -0.22748 0.58357 C -0.23021 0.58125 -0.23295 0.57894 -0.23581 0.57662 C -0.23763 0.57547 -0.24141 0.57338 -0.24141 0.57361 L -0.30508 0.52153 C -0.30821 0.52037 -0.31133 0.51968 -0.31433 0.51806 C -0.31719 0.51667 -0.31993 0.51459 -0.32266 0.51297 C -0.32357 0.5125 -0.32448 0.51158 -0.32552 0.51135 C -0.32696 0.51088 -0.32839 0.51042 -0.32995 0.50973 C -0.3323 0.50857 -0.33269 0.5081 -0.33464 0.50648 L -0.40495 0.46435 L -0.41498 0.46273 L -0.45209 0.45764 L -0.47058 0.52153 L -0.47058 0.54491 L -0.47149 0.58519 L -0.46966 0.61366 L -0.23308 0.48125 L -0.22474 0.4794 L -0.2043 0.61204 " pathEditMode="relative" rAng="0" ptsTypes="AAAAAAAAAAAAAAAAAAAAAAAAAAAAAAAAAAAAAAAAAAAAAAAAAAAAAAAAAAAAAAAAAAAAAAAAAAAAAAAAA">
                                      <p:cBhvr>
                                        <p:cTn id="32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70" y="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1528 L -0.05404 0.24074 L -0.06055 0.38403 C -0.05964 0.39005 -0.05885 0.39607 -0.05768 0.40208 C -0.05703 0.40556 -0.05495 0.41181 -0.05495 0.41181 L -0.02253 0.52708 C -0.01953 0.54468 -0.02122 0.53843 -0.01888 0.54699 L -0.01797 0.60625 L -0.09193 0.44653 L -0.01797 0.32639 L -0.2263 0.40857 L -0.23464 0.40857 L -0.41615 0.38889 L -0.23464 0.54352 L -0.46328 0.53704 L -0.53281 0.5338 C -0.53711 0.5294 -0.54128 0.52431 -0.5457 0.5206 C -0.54896 0.51782 -0.55586 0.51389 -0.55586 0.51389 L -0.67162 0.42176 C -0.67904 0.41968 -0.68659 0.41782 -0.69388 0.41528 L -0.70313 0.41181 L -0.74479 0.41852 L -0.75508 0.42014 L -0.79479 0.45972 L -0.80221 0.47454 L -0.83737 0.58472 L -0.77904 0.61944 C -0.76914 0.60857 -0.7724 0.61389 -0.76797 0.60625 L -0.51797 0.36921 L -0.50495 0.36921 L -0.37904 0.37732 C -0.36732 0.38079 -0.37135 0.37755 -0.36615 0.38218 L -0.26602 0.43657 C -0.26211 0.44097 -0.25664 0.44282 -0.25404 0.44977 L -0.25221 0.45463 L -0.20313 0.60625 " pathEditMode="relative" ptsTypes="AAAAAAAAAAAAAAAAAAAAAAAAAAAAAAAAAAAA">
                                      <p:cBhvr>
                                        <p:cTn id="49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87 L -0.04662 0.20278 L -0.0263 0.50069 L -0.02539 0.59468 L -0.16419 0.54028 L -0.21055 0.55833 L -0.31419 0.53704 L -0.47266 0.36574 L -0.69766 0.43495 L -0.71523 0.44144 L -0.86979 0.55347 L -0.85039 0.60278 L -0.58646 0.50903 L -0.5763 0.50741 L -0.49857 0.54028 C -0.49766 0.54468 -0.49662 0.54907 -0.4957 0.55347 C -0.49544 0.55509 -0.49479 0.55833 -0.49479 0.55833 L -0.48555 0.59954 L -0.20872 0.4794 L -0.20221 0.60463 " pathEditMode="relative" ptsTypes="AAAAAAAAAAAAAAAAAAAA">
                                      <p:cBhvr>
                                        <p:cTn id="74" dur="1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500"/>
                            </p:stCondLst>
                            <p:childTnLst>
                              <p:par>
                                <p:cTn id="8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1204 L -0.05404 0.23565 L -0.38268 0.41505 L -0.41797 0.42662 L -0.81797 0.43333 C -0.81979 0.43819 -0.82162 0.44329 -0.82344 0.44815 C -0.82435 0.45023 -0.8263 0.45463 -0.8263 0.45463 L -0.85677 0.60926 L -0.67813 0.47778 L -0.02995 0.35255 L -0.21237 0.59792 L -0.46328 0.45463 L -0.47813 0.5831 L -0.01797 0.51875 C -0.01888 0.53472 -0.01888 0.5287 -0.01888 0.53704 L -0.02435 0.60764 L -0.03464 0.60116 L -0.2151 0.425 L -0.20313 0.60116 " pathEditMode="relative" ptsTypes="AAAAAAAAAAAAAAAAAAA">
                                      <p:cBhvr>
                                        <p:cTn id="9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9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4" grpId="2"/>
      <p:bldP spid="14" grpId="3"/>
      <p:bldP spid="14" grpId="4"/>
      <p:bldP spid="15" grpId="0"/>
      <p:bldP spid="15" grpId="1"/>
      <p:bldP spid="24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CDA04F6-60D7-470A-B0B2-A5AE0B966A3A}"/>
              </a:ext>
            </a:extLst>
          </p:cNvPr>
          <p:cNvSpPr txBox="1"/>
          <p:nvPr/>
        </p:nvSpPr>
        <p:spPr>
          <a:xfrm>
            <a:off x="76200" y="914400"/>
            <a:ext cx="8915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EB1745-0113-4713-BDA7-7AB14404853C}"/>
              </a:ext>
            </a:extLst>
          </p:cNvPr>
          <p:cNvSpPr/>
          <p:nvPr/>
        </p:nvSpPr>
        <p:spPr>
          <a:xfrm>
            <a:off x="3412068" y="0"/>
            <a:ext cx="2319866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00400"/>
            <a:ext cx="6244867" cy="38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DA04F6-60D7-470A-B0B2-A5AE0B966A3A}"/>
              </a:ext>
            </a:extLst>
          </p:cNvPr>
          <p:cNvSpPr txBox="1"/>
          <p:nvPr/>
        </p:nvSpPr>
        <p:spPr>
          <a:xfrm>
            <a:off x="6219466" y="5059909"/>
            <a:ext cx="3124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240 g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06766" y="3752166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GHĐ: 3 kg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54436" y="4426278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ĐCNN: 20 g</a:t>
            </a:r>
          </a:p>
        </p:txBody>
      </p:sp>
    </p:spTree>
    <p:extLst>
      <p:ext uri="{BB962C8B-B14F-4D97-AF65-F5344CB8AC3E}">
        <p14:creationId xmlns:p14="http://schemas.microsoft.com/office/powerpoint/2010/main" val="34408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="" xmlns:a16="http://schemas.microsoft.com/office/drawing/2014/main" id="{3131571F-2AE0-4CFC-88D0-9990380D72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1721553"/>
                  </p:ext>
                </p:extLst>
              </p:nvPr>
            </p:nvGraphicFramePr>
            <p:xfrm>
              <a:off x="2" y="2148840"/>
              <a:ext cx="9026523" cy="24993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410982">
                      <a:extLst>
                        <a:ext uri="{9D8B030D-6E8A-4147-A177-3AD203B41FA5}">
                          <a16:colId xmlns="" xmlns:a16="http://schemas.microsoft.com/office/drawing/2014/main" val="3135838607"/>
                        </a:ext>
                      </a:extLst>
                    </a:gridCol>
                    <a:gridCol w="875002">
                      <a:extLst>
                        <a:ext uri="{9D8B030D-6E8A-4147-A177-3AD203B41FA5}">
                          <a16:colId xmlns="" xmlns:a16="http://schemas.microsoft.com/office/drawing/2014/main" val="1479407886"/>
                        </a:ext>
                      </a:extLst>
                    </a:gridCol>
                    <a:gridCol w="715911">
                      <a:extLst>
                        <a:ext uri="{9D8B030D-6E8A-4147-A177-3AD203B41FA5}">
                          <a16:colId xmlns="" xmlns:a16="http://schemas.microsoft.com/office/drawing/2014/main" val="3690142765"/>
                        </a:ext>
                      </a:extLst>
                    </a:gridCol>
                    <a:gridCol w="875002">
                      <a:extLst>
                        <a:ext uri="{9D8B030D-6E8A-4147-A177-3AD203B41FA5}">
                          <a16:colId xmlns="" xmlns:a16="http://schemas.microsoft.com/office/drawing/2014/main" val="606060756"/>
                        </a:ext>
                      </a:extLst>
                    </a:gridCol>
                    <a:gridCol w="871571">
                      <a:extLst>
                        <a:ext uri="{9D8B030D-6E8A-4147-A177-3AD203B41FA5}">
                          <a16:colId xmlns="" xmlns:a16="http://schemas.microsoft.com/office/drawing/2014/main" val="820572703"/>
                        </a:ext>
                      </a:extLst>
                    </a:gridCol>
                    <a:gridCol w="878433">
                      <a:extLst>
                        <a:ext uri="{9D8B030D-6E8A-4147-A177-3AD203B41FA5}">
                          <a16:colId xmlns="" xmlns:a16="http://schemas.microsoft.com/office/drawing/2014/main" val="2909354264"/>
                        </a:ext>
                      </a:extLst>
                    </a:gridCol>
                    <a:gridCol w="954548">
                      <a:extLst>
                        <a:ext uri="{9D8B030D-6E8A-4147-A177-3AD203B41FA5}">
                          <a16:colId xmlns="" xmlns:a16="http://schemas.microsoft.com/office/drawing/2014/main" val="582608992"/>
                        </a:ext>
                      </a:extLst>
                    </a:gridCol>
                    <a:gridCol w="875002">
                      <a:extLst>
                        <a:ext uri="{9D8B030D-6E8A-4147-A177-3AD203B41FA5}">
                          <a16:colId xmlns="" xmlns:a16="http://schemas.microsoft.com/office/drawing/2014/main" val="2632344367"/>
                        </a:ext>
                      </a:extLst>
                    </a:gridCol>
                    <a:gridCol w="1570072">
                      <a:extLst>
                        <a:ext uri="{9D8B030D-6E8A-4147-A177-3AD203B41FA5}">
                          <a16:colId xmlns="" xmlns:a16="http://schemas.microsoft.com/office/drawing/2014/main" val="204171995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 cần đo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Khối lượng ước lượng </a:t>
                          </a:r>
                        </a:p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(g)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Chọn dụng cụ đo </a:t>
                          </a:r>
                          <a:r>
                            <a:rPr lang="en-US" sz="20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khối</a:t>
                          </a:r>
                          <a:r>
                            <a:rPr lang="en-US" sz="2000" b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lượng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 quả đo </a:t>
                          </a:r>
                          <a:r>
                            <a:rPr lang="vi-VN" sz="20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vi-VN" sz="20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62117559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Tên dụng cụ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GHĐ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ĐCNN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 1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 2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Lần 3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vi-VN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1600" b="0" dirty="0"/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vi-VN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vi-VN" sz="18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vi-VN" sz="1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vi-VN" sz="18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vi-VN" sz="1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vi-VN" sz="1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vi-VN" sz="1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vi-VN" sz="18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vi-VN" sz="1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vi-VN" sz="1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vi-VN" sz="1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vi-VN" sz="18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vi-VN" sz="18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vi-VN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3777288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Viên bi sắt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7184741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sách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7427628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131571F-2AE0-4CFC-88D0-9990380D72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1721553"/>
                  </p:ext>
                </p:extLst>
              </p:nvPr>
            </p:nvGraphicFramePr>
            <p:xfrm>
              <a:off x="0" y="2148840"/>
              <a:ext cx="9026523" cy="24993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41098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135838607"/>
                        </a:ext>
                      </a:extLst>
                    </a:gridCol>
                    <a:gridCol w="87500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479407886"/>
                        </a:ext>
                      </a:extLst>
                    </a:gridCol>
                    <a:gridCol w="71591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690142765"/>
                        </a:ext>
                      </a:extLst>
                    </a:gridCol>
                    <a:gridCol w="87500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606060756"/>
                        </a:ext>
                      </a:extLst>
                    </a:gridCol>
                    <a:gridCol w="87157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820572703"/>
                        </a:ext>
                      </a:extLst>
                    </a:gridCol>
                    <a:gridCol w="87843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909354264"/>
                        </a:ext>
                      </a:extLst>
                    </a:gridCol>
                    <a:gridCol w="95454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582608992"/>
                        </a:ext>
                      </a:extLst>
                    </a:gridCol>
                    <a:gridCol w="87500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632344367"/>
                        </a:ext>
                      </a:extLst>
                    </a:gridCol>
                    <a:gridCol w="157007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41719955"/>
                        </a:ext>
                      </a:extLst>
                    </a:gridCol>
                  </a:tblGrid>
                  <a:tr h="7010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 cần đo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Khối lượng ước lượng </a:t>
                          </a:r>
                        </a:p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(g)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Chọn dụng cụ đo </a:t>
                          </a:r>
                          <a:r>
                            <a:rPr lang="en-US" sz="20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khối</a:t>
                          </a:r>
                          <a:r>
                            <a:rPr lang="en-US" sz="2000" b="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lượng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vi-VN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 quả đo </a:t>
                          </a:r>
                          <a:r>
                            <a:rPr lang="vi-VN" sz="20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vi-VN" sz="20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621175596"/>
                      </a:ext>
                    </a:extLst>
                  </a:tr>
                  <a:tr h="1005840">
                    <a:tc vMerge="1">
                      <a:txBody>
                        <a:bodyPr/>
                        <a:lstStyle/>
                        <a:p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Tên dụng cụ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GHĐ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vi-V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ĐCNN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540972" t="-72727" r="-387500" b="-8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587898" t="-72727" r="-255414" b="-8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755245" t="-72727" r="-180420" b="-8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74031" t="-72727" b="-8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37772880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Viên bi sắt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71847415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vi-V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sách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7427628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 Box 4">
            <a:extLst>
              <a:ext uri="{FF2B5EF4-FFF2-40B4-BE49-F238E27FC236}">
                <a16:creationId xmlns="" xmlns:a16="http://schemas.microsoft.com/office/drawing/2014/main" id="{74DD7C12-092F-44AC-85F1-86528CDC0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2" y="1453774"/>
            <a:ext cx="32318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5.2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8F967416-AFCD-4C4E-91CB-B5F9265AC36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04800"/>
            <a:ext cx="7696200" cy="1085474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đo khối lượng của những viên bi sắt và cặp sách và hoàn thành bảng 5.2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5" descr="dau hoi">
            <a:hlinkClick r:id="rId3" action="ppaction://hlinksldjump"/>
            <a:extLst>
              <a:ext uri="{FF2B5EF4-FFF2-40B4-BE49-F238E27FC236}">
                <a16:creationId xmlns="" xmlns:a16="http://schemas.microsoft.com/office/drawing/2014/main" id="{87765745-6BC4-46F6-8474-CA4294F97D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609600"/>
            <a:ext cx="437475" cy="5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 Box 10">
            <a:extLst>
              <a:ext uri="{FF2B5EF4-FFF2-40B4-BE49-F238E27FC236}">
                <a16:creationId xmlns="" xmlns:a16="http://schemas.microsoft.com/office/drawing/2014/main" id="{CA7AC52B-BB39-4FA9-AE92-ED6AF34D0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="" xmlns:a16="http://schemas.microsoft.com/office/drawing/2014/main" id="{A9355258-D50B-4ECF-8AB6-2A0E6EDD4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4724404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* m là khối lượng trung bình của vật; m</a:t>
            </a:r>
            <a:r>
              <a:rPr lang="en-US" sz="2800" b="1" baseline="-25000" dirty="0"/>
              <a:t>1, </a:t>
            </a:r>
            <a:r>
              <a:rPr lang="en-US" sz="2800" b="1" dirty="0"/>
              <a:t>m</a:t>
            </a:r>
            <a:r>
              <a:rPr lang="en-US" sz="2800" b="1" baseline="-25000" dirty="0"/>
              <a:t>2</a:t>
            </a:r>
            <a:r>
              <a:rPr lang="en-US" sz="2800" b="1" dirty="0"/>
              <a:t>; m</a:t>
            </a:r>
            <a:r>
              <a:rPr lang="en-US" sz="2800" b="1" baseline="-25000" dirty="0"/>
              <a:t>3</a:t>
            </a:r>
            <a:r>
              <a:rPr lang="en-US" sz="2800" b="1" dirty="0"/>
              <a:t> là khối lượng của vật trong các lần đo.</a:t>
            </a:r>
          </a:p>
        </p:txBody>
      </p:sp>
    </p:spTree>
    <p:extLst>
      <p:ext uri="{BB962C8B-B14F-4D97-AF65-F5344CB8AC3E}">
        <p14:creationId xmlns:p14="http://schemas.microsoft.com/office/powerpoint/2010/main" val="15323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43" y="2537440"/>
            <a:ext cx="3551530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65" y="3586032"/>
            <a:ext cx="2388739" cy="21594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5" y="-153626"/>
            <a:ext cx="6384710" cy="6249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736" y="1359205"/>
            <a:ext cx="2242525" cy="19933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75877F-057E-41CE-A490-3B01FF5894EF}"/>
              </a:ext>
            </a:extLst>
          </p:cNvPr>
          <p:cNvSpPr txBox="1"/>
          <p:nvPr/>
        </p:nvSpPr>
        <p:spPr>
          <a:xfrm>
            <a:off x="4655761" y="1752600"/>
            <a:ext cx="151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  <a:latin typeface="Times New Roman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2745B7F-5D0A-4CD8-AF38-CF3F1DA19C6B}"/>
              </a:ext>
            </a:extLst>
          </p:cNvPr>
          <p:cNvSpPr txBox="1"/>
          <p:nvPr/>
        </p:nvSpPr>
        <p:spPr>
          <a:xfrm>
            <a:off x="3484609" y="2214269"/>
            <a:ext cx="38539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321" indent="-28032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2800" dirty="0" smtClean="0">
                <a:solidFill>
                  <a:srgbClr val="280014"/>
                </a:solidFill>
                <a:latin typeface="Times New Roman"/>
              </a:rPr>
              <a:t>Chép đầy đủ nội dung bài học vào vở.</a:t>
            </a:r>
            <a:endParaRPr lang="en-US" sz="2800" dirty="0">
              <a:solidFill>
                <a:srgbClr val="280014"/>
              </a:solidFill>
              <a:latin typeface="Times New Roman"/>
            </a:endParaRPr>
          </a:p>
          <a:p>
            <a:pPr marL="280321" indent="-28032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2800" dirty="0" smtClean="0">
                <a:solidFill>
                  <a:srgbClr val="280014"/>
                </a:solidFill>
                <a:latin typeface="Times New Roman"/>
              </a:rPr>
              <a:t>Hoàn thành bảng 5.2 vào vở.</a:t>
            </a:r>
          </a:p>
          <a:p>
            <a:pPr marL="280321" indent="-28032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2800" dirty="0" smtClean="0">
                <a:solidFill>
                  <a:srgbClr val="280014"/>
                </a:solidFill>
                <a:latin typeface="Times New Roman"/>
              </a:rPr>
              <a:t>Làm từ câu 1 đến câu 4 phần bài tập </a:t>
            </a:r>
            <a:r>
              <a:rPr lang="en-US" sz="2800" smtClean="0">
                <a:solidFill>
                  <a:srgbClr val="280014"/>
                </a:solidFill>
                <a:latin typeface="Times New Roman"/>
              </a:rPr>
              <a:t>trang 26/SGK </a:t>
            </a:r>
            <a:r>
              <a:rPr lang="en-US" sz="2800" dirty="0" smtClean="0">
                <a:solidFill>
                  <a:srgbClr val="280014"/>
                </a:solidFill>
                <a:latin typeface="Times New Roman"/>
              </a:rPr>
              <a:t>vào vở.</a:t>
            </a:r>
            <a:endParaRPr lang="en-US" sz="2800" dirty="0">
              <a:solidFill>
                <a:srgbClr val="280014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21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图片 3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" y="-2268211"/>
            <a:ext cx="9153595" cy="9153595"/>
          </a:xfrm>
          <a:prstGeom prst="rect">
            <a:avLst/>
          </a:prstGeom>
        </p:spPr>
      </p:pic>
      <p:grpSp>
        <p:nvGrpSpPr>
          <p:cNvPr id="343" name="组合 342"/>
          <p:cNvGrpSpPr/>
          <p:nvPr/>
        </p:nvGrpSpPr>
        <p:grpSpPr>
          <a:xfrm rot="1294943" flipH="1">
            <a:off x="7903522" y="220353"/>
            <a:ext cx="504428" cy="48190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44" name="心形 34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5" name="心形 34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6" name="心形 34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7" name="心形 34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8" name="心形 34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9" name="组合 348"/>
          <p:cNvGrpSpPr/>
          <p:nvPr/>
        </p:nvGrpSpPr>
        <p:grpSpPr>
          <a:xfrm rot="288855" flipH="1">
            <a:off x="5795762" y="269744"/>
            <a:ext cx="500592" cy="478243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50" name="心形 34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1" name="心形 35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2" name="心形 35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3" name="心形 35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4" name="心形 35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5" name="组合 354"/>
          <p:cNvGrpSpPr/>
          <p:nvPr/>
        </p:nvGrpSpPr>
        <p:grpSpPr>
          <a:xfrm rot="616736" flipH="1">
            <a:off x="8605254" y="301012"/>
            <a:ext cx="385738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56" name="心形 355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7" name="心形 356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8" name="心形 357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9" name="心形 358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0" name="心形 359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1" name="组合 360"/>
          <p:cNvGrpSpPr/>
          <p:nvPr/>
        </p:nvGrpSpPr>
        <p:grpSpPr>
          <a:xfrm rot="616736" flipH="1">
            <a:off x="8677344" y="1218099"/>
            <a:ext cx="385738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62" name="心形 36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3" name="心形 36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4" name="心形 36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5" name="心形 36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6" name="心形 36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7" name="组合 366"/>
          <p:cNvGrpSpPr/>
          <p:nvPr/>
        </p:nvGrpSpPr>
        <p:grpSpPr>
          <a:xfrm rot="616736" flipH="1">
            <a:off x="5309454" y="808476"/>
            <a:ext cx="385738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68" name="心形 36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9" name="心形 36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0" name="心形 36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1" name="心形 37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2" name="心形 37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73" name="组合 372"/>
          <p:cNvGrpSpPr/>
          <p:nvPr/>
        </p:nvGrpSpPr>
        <p:grpSpPr>
          <a:xfrm rot="616736" flipH="1">
            <a:off x="5944557" y="1100700"/>
            <a:ext cx="705736" cy="67422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74" name="心形 37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5" name="心形 37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6" name="心形 3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7" name="心形 3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8" name="心形 3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79" name="组合 378"/>
          <p:cNvGrpSpPr/>
          <p:nvPr/>
        </p:nvGrpSpPr>
        <p:grpSpPr>
          <a:xfrm rot="616736" flipH="1">
            <a:off x="8234103" y="1773360"/>
            <a:ext cx="385738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0" name="心形 3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1" name="心形 3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2" name="心形 3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3" name="心形 3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4" name="心形 3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85" name="图片 3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87" y="-269099"/>
            <a:ext cx="4380067" cy="2177374"/>
          </a:xfrm>
          <a:prstGeom prst="rect">
            <a:avLst/>
          </a:prstGeom>
          <a:noFill/>
        </p:spPr>
      </p:pic>
      <p:grpSp>
        <p:nvGrpSpPr>
          <p:cNvPr id="387" name="组合 386"/>
          <p:cNvGrpSpPr/>
          <p:nvPr/>
        </p:nvGrpSpPr>
        <p:grpSpPr>
          <a:xfrm>
            <a:off x="2521069" y="2087782"/>
            <a:ext cx="4939862" cy="2315089"/>
            <a:chOff x="4994549" y="4461912"/>
            <a:chExt cx="3523803" cy="901983"/>
          </a:xfrm>
        </p:grpSpPr>
        <p:sp>
          <p:nvSpPr>
            <p:cNvPr id="388" name="云形 387"/>
            <p:cNvSpPr/>
            <p:nvPr/>
          </p:nvSpPr>
          <p:spPr>
            <a:xfrm>
              <a:off x="4994549" y="4461912"/>
              <a:ext cx="3523803" cy="901983"/>
            </a:xfrm>
            <a:prstGeom prst="cloud">
              <a:avLst/>
            </a:prstGeom>
            <a:solidFill>
              <a:srgbClr val="FFFFFF"/>
            </a:solidFill>
            <a:ln w="12700" cap="flat" cmpd="sng" algn="ctr">
              <a:solidFill>
                <a:srgbClr val="569A0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89" name="文本框 4"/>
            <p:cNvSpPr txBox="1"/>
            <p:nvPr/>
          </p:nvSpPr>
          <p:spPr>
            <a:xfrm rot="21276846">
              <a:off x="5269575" y="4583558"/>
              <a:ext cx="3065916" cy="41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Tạm</a:t>
              </a: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biệt</a:t>
              </a: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và</a:t>
              </a: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hẹn</a:t>
              </a: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gặp</a:t>
              </a: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lại</a:t>
              </a:r>
              <a:endParaRPr lang="en-US" altLang="zh-CN" sz="3200" b="1" dirty="0">
                <a:solidFill>
                  <a:srgbClr val="569A05"/>
                </a:solidFill>
                <a:latin typeface="Times New Roman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các</a:t>
              </a: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bạn</a:t>
              </a: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 ở </a:t>
              </a: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bài</a:t>
              </a: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latin typeface="Times New Roman"/>
                </a:rPr>
                <a:t>sau</a:t>
              </a:r>
              <a:r>
                <a:rPr lang="en-US" altLang="zh-CN" sz="3200" b="1" dirty="0">
                  <a:solidFill>
                    <a:srgbClr val="569A05"/>
                  </a:solidFill>
                  <a:latin typeface="Times New Roman"/>
                </a:rPr>
                <a:t>!</a:t>
              </a:r>
              <a:endParaRPr lang="zh-CN" altLang="en-US" sz="3200" b="1" dirty="0">
                <a:solidFill>
                  <a:srgbClr val="569A05"/>
                </a:solidFill>
                <a:latin typeface="Times New Roman"/>
              </a:endParaRPr>
            </a:p>
          </p:txBody>
        </p:sp>
      </p:grpSp>
      <p:grpSp>
        <p:nvGrpSpPr>
          <p:cNvPr id="390" name="组合 389"/>
          <p:cNvGrpSpPr/>
          <p:nvPr/>
        </p:nvGrpSpPr>
        <p:grpSpPr>
          <a:xfrm rot="20591276" flipH="1">
            <a:off x="66458" y="291185"/>
            <a:ext cx="598735" cy="572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91" name="心形 39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2" name="心形 39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3" name="心形 39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4" name="心形 39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5" name="心形 39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6" name="组合 395"/>
          <p:cNvGrpSpPr/>
          <p:nvPr/>
        </p:nvGrpSpPr>
        <p:grpSpPr>
          <a:xfrm rot="616736" flipH="1">
            <a:off x="1775586" y="186970"/>
            <a:ext cx="385738" cy="368517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97" name="心形 39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8" name="心形 39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9" name="心形 39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0" name="心形 39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1" name="心形 40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02" name="图片 40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01" y="3907387"/>
            <a:ext cx="5006260" cy="2863580"/>
          </a:xfrm>
          <a:prstGeom prst="rect">
            <a:avLst/>
          </a:prstGeom>
        </p:spPr>
      </p:pic>
      <p:grpSp>
        <p:nvGrpSpPr>
          <p:cNvPr id="403" name="组合 402"/>
          <p:cNvGrpSpPr/>
          <p:nvPr/>
        </p:nvGrpSpPr>
        <p:grpSpPr>
          <a:xfrm rot="616736" flipH="1">
            <a:off x="1139039" y="964602"/>
            <a:ext cx="548605" cy="524113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04" name="心形 4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5" name="心形 4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6" name="心形 4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7" name="心形 4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8" name="心形 4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09" name="椭圆 408"/>
          <p:cNvSpPr/>
          <p:nvPr/>
        </p:nvSpPr>
        <p:spPr>
          <a:xfrm>
            <a:off x="6948266" y="1191110"/>
            <a:ext cx="1612263" cy="1589821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FFFFFF"/>
                </a:solidFill>
              </a:rPr>
              <a:t>          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10" name="椭圆 409"/>
          <p:cNvSpPr/>
          <p:nvPr/>
        </p:nvSpPr>
        <p:spPr>
          <a:xfrm>
            <a:off x="7496274" y="1758245"/>
            <a:ext cx="519666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FFFFFF"/>
                </a:solidFill>
              </a:rPr>
              <a:t>          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11" name="椭圆 410"/>
          <p:cNvSpPr/>
          <p:nvPr/>
        </p:nvSpPr>
        <p:spPr>
          <a:xfrm>
            <a:off x="307918" y="1929058"/>
            <a:ext cx="519666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FFFFFF"/>
                </a:solidFill>
              </a:rPr>
              <a:t>          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1497625" y="517895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altLang="zh-CN" sz="4000" b="1" dirty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华康少女文字W5(P)" pitchFamily="82" charset="-122"/>
                <a:ea typeface="华康少女文字W5(P)" pitchFamily="82" charset="-122"/>
              </a:rPr>
              <a:t>Hết bài rồi</a:t>
            </a:r>
            <a:r>
              <a:rPr lang="en-US" altLang="zh-CN" sz="4000" b="1" dirty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华康少女文字W5(P)" pitchFamily="82" charset="-122"/>
                <a:ea typeface="华康少女文字W5(P)" pitchFamily="82" charset="-122"/>
              </a:rPr>
              <a:t>!</a:t>
            </a:r>
            <a:endParaRPr lang="zh-CN" altLang="en-US" sz="4000" b="1" dirty="0">
              <a:ln w="11430"/>
              <a:solidFill>
                <a:srgbClr val="FFCC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41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6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25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25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6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6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6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6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6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6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6500" fill="hold"/>
                                        <p:tgtEl>
                                          <p:spTgt spid="40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6500" fill="hold"/>
                                        <p:tgtEl>
                                          <p:spTgt spid="410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6500" fill="hold"/>
                                        <p:tgtEl>
                                          <p:spTgt spid="411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6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6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/>
      <p:bldP spid="410" grpId="0" animBg="1"/>
      <p:bldP spid="411" grpId="0" animBg="1"/>
      <p:bldP spid="296" grpId="0"/>
      <p:bldP spid="29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41EE88E9-7212-4DB2-988E-E7DDE7E5C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445926"/>
              </p:ext>
            </p:extLst>
          </p:nvPr>
        </p:nvGraphicFramePr>
        <p:xfrm>
          <a:off x="304597" y="1646520"/>
          <a:ext cx="8756912" cy="3909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991">
                  <a:extLst>
                    <a:ext uri="{9D8B030D-6E8A-4147-A177-3AD203B41FA5}">
                      <a16:colId xmlns="" xmlns:a16="http://schemas.microsoft.com/office/drawing/2014/main" val="3337043034"/>
                    </a:ext>
                  </a:extLst>
                </a:gridCol>
                <a:gridCol w="1323473">
                  <a:extLst>
                    <a:ext uri="{9D8B030D-6E8A-4147-A177-3AD203B41FA5}">
                      <a16:colId xmlns="" xmlns:a16="http://schemas.microsoft.com/office/drawing/2014/main" val="2815866386"/>
                    </a:ext>
                  </a:extLst>
                </a:gridCol>
                <a:gridCol w="1268228">
                  <a:extLst>
                    <a:ext uri="{9D8B030D-6E8A-4147-A177-3AD203B41FA5}">
                      <a16:colId xmlns="" xmlns:a16="http://schemas.microsoft.com/office/drawing/2014/main" val="1104354860"/>
                    </a:ext>
                  </a:extLst>
                </a:gridCol>
                <a:gridCol w="1140074">
                  <a:extLst>
                    <a:ext uri="{9D8B030D-6E8A-4147-A177-3AD203B41FA5}">
                      <a16:colId xmlns="" xmlns:a16="http://schemas.microsoft.com/office/drawing/2014/main" val="3756906313"/>
                    </a:ext>
                  </a:extLst>
                </a:gridCol>
                <a:gridCol w="1279894">
                  <a:extLst>
                    <a:ext uri="{9D8B030D-6E8A-4147-A177-3AD203B41FA5}">
                      <a16:colId xmlns="" xmlns:a16="http://schemas.microsoft.com/office/drawing/2014/main" val="366996107"/>
                    </a:ext>
                  </a:extLst>
                </a:gridCol>
                <a:gridCol w="1140074">
                  <a:extLst>
                    <a:ext uri="{9D8B030D-6E8A-4147-A177-3AD203B41FA5}">
                      <a16:colId xmlns="" xmlns:a16="http://schemas.microsoft.com/office/drawing/2014/main" val="2774507577"/>
                    </a:ext>
                  </a:extLst>
                </a:gridCol>
                <a:gridCol w="1043275">
                  <a:extLst>
                    <a:ext uri="{9D8B030D-6E8A-4147-A177-3AD203B41FA5}">
                      <a16:colId xmlns="" xmlns:a16="http://schemas.microsoft.com/office/drawing/2014/main" val="3071589100"/>
                    </a:ext>
                  </a:extLst>
                </a:gridCol>
                <a:gridCol w="796903">
                  <a:extLst>
                    <a:ext uri="{9D8B030D-6E8A-4147-A177-3AD203B41FA5}">
                      <a16:colId xmlns="" xmlns:a16="http://schemas.microsoft.com/office/drawing/2014/main" val="2564171083"/>
                    </a:ext>
                  </a:extLst>
                </a:gridCol>
              </a:tblGrid>
              <a:tr h="88512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Tên</a:t>
                      </a:r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Tấn</a:t>
                      </a:r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Tạ </a:t>
                      </a:r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Yến</a:t>
                      </a:r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dirty="0"/>
                        <a:t>Kilogam</a:t>
                      </a:r>
                      <a:endParaRPr lang="en-US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dirty="0"/>
                        <a:t>Hectogam</a:t>
                      </a:r>
                      <a:endParaRPr lang="en-US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dirty="0"/>
                        <a:t>Decagam</a:t>
                      </a:r>
                      <a:endParaRPr lang="en-US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gam</a:t>
                      </a:r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57812439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100" b="1" dirty="0">
                          <a:latin typeface="+mj-lt"/>
                        </a:rPr>
                        <a:t>Kí hiệu</a:t>
                      </a:r>
                      <a:endParaRPr lang="en-US" sz="2100" b="1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  <a:p>
                      <a:endParaRPr 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484359310"/>
                  </a:ext>
                </a:extLst>
              </a:tr>
              <a:tr h="2224631">
                <a:tc>
                  <a:txBody>
                    <a:bodyPr/>
                    <a:lstStyle/>
                    <a:p>
                      <a:r>
                        <a:rPr lang="vi-VN" sz="2100" b="1" dirty="0">
                          <a:latin typeface="+mj-lt"/>
                        </a:rPr>
                        <a:t>Đổi đơn vị</a:t>
                      </a:r>
                      <a:endParaRPr lang="en-US" sz="2100" b="1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  <a:p>
                      <a:endParaRPr lang="vi-VN" sz="2400" dirty="0"/>
                    </a:p>
                    <a:p>
                      <a:endParaRPr lang="vi-VN" sz="2400" dirty="0"/>
                    </a:p>
                    <a:p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  <a:p>
                      <a:endParaRPr lang="vi-VN" sz="2400" dirty="0"/>
                    </a:p>
                    <a:p>
                      <a:endParaRPr lang="vi-VN" sz="2400" dirty="0"/>
                    </a:p>
                    <a:p>
                      <a:endParaRPr lang="vi-VN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6448047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B3CC2FF-7715-4102-801C-92F28F82FCC4}"/>
              </a:ext>
            </a:extLst>
          </p:cNvPr>
          <p:cNvSpPr txBox="1"/>
          <p:nvPr/>
        </p:nvSpPr>
        <p:spPr>
          <a:xfrm>
            <a:off x="1630103" y="270520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7EB5A8-E961-4F4E-AC4C-0B072453F08B}"/>
              </a:ext>
            </a:extLst>
          </p:cNvPr>
          <p:cNvSpPr txBox="1"/>
          <p:nvPr/>
        </p:nvSpPr>
        <p:spPr>
          <a:xfrm>
            <a:off x="5304596" y="26569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kg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228FA1-CE73-4FD0-9BAA-4B66AEA1E539}"/>
              </a:ext>
            </a:extLst>
          </p:cNvPr>
          <p:cNvSpPr txBox="1"/>
          <p:nvPr/>
        </p:nvSpPr>
        <p:spPr>
          <a:xfrm>
            <a:off x="6356952" y="263039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hg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A6435BA-BD40-4CB0-B56C-C721D5DD2E43}"/>
              </a:ext>
            </a:extLst>
          </p:cNvPr>
          <p:cNvSpPr txBox="1"/>
          <p:nvPr/>
        </p:nvSpPr>
        <p:spPr>
          <a:xfrm>
            <a:off x="7299335" y="2624274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dag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D17CC3E-BA9E-4395-B37B-73794204247C}"/>
              </a:ext>
            </a:extLst>
          </p:cNvPr>
          <p:cNvSpPr txBox="1"/>
          <p:nvPr/>
        </p:nvSpPr>
        <p:spPr>
          <a:xfrm>
            <a:off x="8301383" y="2590804"/>
            <a:ext cx="30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D413AF5-A73A-4301-84A6-62BD827F6814}"/>
              </a:ext>
            </a:extLst>
          </p:cNvPr>
          <p:cNvSpPr txBox="1"/>
          <p:nvPr/>
        </p:nvSpPr>
        <p:spPr>
          <a:xfrm>
            <a:off x="1057789" y="4024364"/>
            <a:ext cx="117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= 10 tạ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A0FB9FF-9DEB-4A59-8601-4A9DC3AAAEE6}"/>
              </a:ext>
            </a:extLst>
          </p:cNvPr>
          <p:cNvSpPr txBox="1"/>
          <p:nvPr/>
        </p:nvSpPr>
        <p:spPr>
          <a:xfrm>
            <a:off x="960475" y="4761709"/>
            <a:ext cx="155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= 1000 kg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7D4562A-14ED-43FA-AF67-A7DAABB53466}"/>
              </a:ext>
            </a:extLst>
          </p:cNvPr>
          <p:cNvSpPr txBox="1"/>
          <p:nvPr/>
        </p:nvSpPr>
        <p:spPr>
          <a:xfrm>
            <a:off x="1392514" y="3518767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1 t</a:t>
            </a:r>
            <a:endParaRPr lang="en-US" sz="24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15F7F89-965B-43D7-B003-FAF608EE8AD7}"/>
              </a:ext>
            </a:extLst>
          </p:cNvPr>
          <p:cNvSpPr txBox="1"/>
          <p:nvPr/>
        </p:nvSpPr>
        <p:spPr>
          <a:xfrm>
            <a:off x="2384696" y="4024364"/>
            <a:ext cx="1281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= 10 yến</a:t>
            </a:r>
            <a:endParaRPr lang="en-US" sz="24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604163B-BE5B-429B-BE20-199DC85ED44A}"/>
              </a:ext>
            </a:extLst>
          </p:cNvPr>
          <p:cNvSpPr txBox="1"/>
          <p:nvPr/>
        </p:nvSpPr>
        <p:spPr>
          <a:xfrm>
            <a:off x="2405571" y="4796139"/>
            <a:ext cx="155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= 100 kg</a:t>
            </a:r>
            <a:endParaRPr lang="en-US" sz="24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FA00746-80EF-43E0-AE45-5DEE795FF90E}"/>
              </a:ext>
            </a:extLst>
          </p:cNvPr>
          <p:cNvSpPr txBox="1"/>
          <p:nvPr/>
        </p:nvSpPr>
        <p:spPr>
          <a:xfrm>
            <a:off x="2543776" y="3518767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1 tạ</a:t>
            </a:r>
            <a:endParaRPr lang="en-US" sz="24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58DE7EC-CDAD-4A6B-9950-5565A15F7D2E}"/>
              </a:ext>
            </a:extLst>
          </p:cNvPr>
          <p:cNvSpPr txBox="1"/>
          <p:nvPr/>
        </p:nvSpPr>
        <p:spPr>
          <a:xfrm>
            <a:off x="3693546" y="4036339"/>
            <a:ext cx="119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9900"/>
                </a:solidFill>
                <a:latin typeface="Times New Roman" panose="02020603050405020304" pitchFamily="18" charset="0"/>
              </a:rPr>
              <a:t>= 10 kg</a:t>
            </a:r>
            <a:endParaRPr lang="en-US" sz="2400" b="1" dirty="0">
              <a:solidFill>
                <a:srgbClr val="FF9900"/>
              </a:solidFill>
              <a:latin typeface="Calibri Light" panose="020F03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4B14E39-BA7E-4076-81A9-5527CCE2B24A}"/>
              </a:ext>
            </a:extLst>
          </p:cNvPr>
          <p:cNvSpPr txBox="1"/>
          <p:nvPr/>
        </p:nvSpPr>
        <p:spPr>
          <a:xfrm>
            <a:off x="3922234" y="3458915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9900"/>
                </a:solidFill>
                <a:latin typeface="Times New Roman" panose="02020603050405020304" pitchFamily="18" charset="0"/>
              </a:rPr>
              <a:t>1 yến</a:t>
            </a:r>
            <a:endParaRPr lang="en-US" sz="2400" b="1" dirty="0">
              <a:solidFill>
                <a:srgbClr val="FF9900"/>
              </a:solidFill>
              <a:latin typeface="Calibri Light" panose="020F03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F89076D-9890-482A-BDDB-B906C0CFC87F}"/>
              </a:ext>
            </a:extLst>
          </p:cNvPr>
          <p:cNvSpPr txBox="1"/>
          <p:nvPr/>
        </p:nvSpPr>
        <p:spPr>
          <a:xfrm>
            <a:off x="4810014" y="4096431"/>
            <a:ext cx="126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= 10 hg</a:t>
            </a:r>
            <a:endParaRPr lang="en-US" sz="2400" dirty="0">
              <a:solidFill>
                <a:srgbClr val="7030A0"/>
              </a:solidFill>
              <a:latin typeface="Calibri Light" panose="020F03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4B682C9-35CC-45DE-A089-8C17D1CB21E2}"/>
              </a:ext>
            </a:extLst>
          </p:cNvPr>
          <p:cNvSpPr txBox="1"/>
          <p:nvPr/>
        </p:nvSpPr>
        <p:spPr>
          <a:xfrm>
            <a:off x="4801516" y="4791369"/>
            <a:ext cx="144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= 1000 g</a:t>
            </a:r>
            <a:endParaRPr lang="en-US" sz="2400" dirty="0">
              <a:solidFill>
                <a:srgbClr val="7030A0"/>
              </a:solidFill>
              <a:latin typeface="Calibri Light" panose="020F03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38D9FF8-D406-4A81-978A-8874226574D2}"/>
              </a:ext>
            </a:extLst>
          </p:cNvPr>
          <p:cNvSpPr txBox="1"/>
          <p:nvPr/>
        </p:nvSpPr>
        <p:spPr>
          <a:xfrm>
            <a:off x="5030725" y="3534148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1 kg</a:t>
            </a:r>
            <a:endParaRPr lang="en-US" sz="2400" dirty="0">
              <a:solidFill>
                <a:srgbClr val="7030A0"/>
              </a:solidFill>
              <a:latin typeface="Calibri Light" panose="020F03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6A35A6A-A938-4226-88FF-ECF4A5F2DF20}"/>
              </a:ext>
            </a:extLst>
          </p:cNvPr>
          <p:cNvSpPr txBox="1"/>
          <p:nvPr/>
        </p:nvSpPr>
        <p:spPr>
          <a:xfrm>
            <a:off x="5964297" y="4097243"/>
            <a:ext cx="126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</a:rPr>
              <a:t>= 10 dag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ED3D01C-103C-49C3-BD35-5CD0DFF8A67B}"/>
              </a:ext>
            </a:extLst>
          </p:cNvPr>
          <p:cNvSpPr txBox="1"/>
          <p:nvPr/>
        </p:nvSpPr>
        <p:spPr>
          <a:xfrm>
            <a:off x="5995542" y="4821058"/>
            <a:ext cx="1156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</a:rPr>
              <a:t>= 100 g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EA528A2-CA95-4666-BBD6-583DD1995BE0}"/>
              </a:ext>
            </a:extLst>
          </p:cNvPr>
          <p:cNvSpPr txBox="1"/>
          <p:nvPr/>
        </p:nvSpPr>
        <p:spPr>
          <a:xfrm>
            <a:off x="6053989" y="3505200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</a:rPr>
              <a:t>1 hg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FE850E8-F34F-4C19-A1D4-760EAF50CEF5}"/>
              </a:ext>
            </a:extLst>
          </p:cNvPr>
          <p:cNvSpPr txBox="1"/>
          <p:nvPr/>
        </p:nvSpPr>
        <p:spPr>
          <a:xfrm>
            <a:off x="2522194" y="5832902"/>
            <a:ext cx="491415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hg = .............. Lạng</a:t>
            </a:r>
            <a:endParaRPr lang="en-US" sz="21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9E49138-BDC6-45DB-93AD-828213D1ED4C}"/>
              </a:ext>
            </a:extLst>
          </p:cNvPr>
          <p:cNvSpPr txBox="1"/>
          <p:nvPr/>
        </p:nvSpPr>
        <p:spPr>
          <a:xfrm>
            <a:off x="3693547" y="5769742"/>
            <a:ext cx="3595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21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E92E090-CD5E-4596-AE98-C1237EC37DC3}"/>
              </a:ext>
            </a:extLst>
          </p:cNvPr>
          <p:cNvSpPr txBox="1"/>
          <p:nvPr/>
        </p:nvSpPr>
        <p:spPr>
          <a:xfrm>
            <a:off x="5524960" y="5791200"/>
            <a:ext cx="81980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100</a:t>
            </a:r>
            <a:endParaRPr lang="en-US" sz="21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370391A-C6FC-4C98-B474-39C19AFB2CCE}"/>
              </a:ext>
            </a:extLst>
          </p:cNvPr>
          <p:cNvSpPr txBox="1"/>
          <p:nvPr/>
        </p:nvSpPr>
        <p:spPr>
          <a:xfrm>
            <a:off x="5045974" y="5867400"/>
            <a:ext cx="491415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= ............... g</a:t>
            </a:r>
            <a:endParaRPr lang="en-US" sz="21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8E73BBD-3B6B-438E-90D9-711C634F705C}"/>
              </a:ext>
            </a:extLst>
          </p:cNvPr>
          <p:cNvSpPr txBox="1"/>
          <p:nvPr/>
        </p:nvSpPr>
        <p:spPr>
          <a:xfrm>
            <a:off x="7117465" y="4125418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= 10 g</a:t>
            </a:r>
            <a:endParaRPr lang="en-US" sz="2400" b="1" dirty="0">
              <a:solidFill>
                <a:srgbClr val="ED7D31"/>
              </a:solidFill>
              <a:latin typeface="Calibri Light" panose="020F03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D9C6258-41BD-4F06-A50E-A70D92529A42}"/>
              </a:ext>
            </a:extLst>
          </p:cNvPr>
          <p:cNvSpPr txBox="1"/>
          <p:nvPr/>
        </p:nvSpPr>
        <p:spPr>
          <a:xfrm>
            <a:off x="7149472" y="3549731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1 dag</a:t>
            </a:r>
            <a:endParaRPr lang="en-US" sz="2400" b="1" dirty="0">
              <a:solidFill>
                <a:srgbClr val="ED7D31"/>
              </a:solidFill>
              <a:latin typeface="Calibri Light" panose="020F03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9347FCC-46CD-46DA-9586-CC35D7B4ABFF}"/>
              </a:ext>
            </a:extLst>
          </p:cNvPr>
          <p:cNvSpPr txBox="1"/>
          <p:nvPr/>
        </p:nvSpPr>
        <p:spPr>
          <a:xfrm>
            <a:off x="8045959" y="3534148"/>
            <a:ext cx="10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5B9BD5"/>
                </a:solidFill>
                <a:latin typeface="Times New Roman" panose="02020603050405020304" pitchFamily="18" charset="0"/>
              </a:rPr>
              <a:t>   1 g</a:t>
            </a:r>
            <a:endParaRPr lang="en-US" sz="2400" dirty="0">
              <a:solidFill>
                <a:srgbClr val="5B9BD5"/>
              </a:solidFill>
              <a:latin typeface="Calibri Light" panose="020F03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65225A4-8443-45ED-8D50-10A613EA2910}"/>
              </a:ext>
            </a:extLst>
          </p:cNvPr>
          <p:cNvSpPr txBox="1"/>
          <p:nvPr/>
        </p:nvSpPr>
        <p:spPr>
          <a:xfrm>
            <a:off x="3315448" y="6366302"/>
            <a:ext cx="491415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cân = .............. kg</a:t>
            </a:r>
            <a:endParaRPr lang="en-US" sz="21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33A0E4E-CE3E-4F04-82D2-7D2D3E71A55F}"/>
              </a:ext>
            </a:extLst>
          </p:cNvPr>
          <p:cNvSpPr txBox="1"/>
          <p:nvPr/>
        </p:nvSpPr>
        <p:spPr>
          <a:xfrm>
            <a:off x="4529149" y="6313986"/>
            <a:ext cx="3595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21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35" name="Text Box 10">
            <a:extLst>
              <a:ext uri="{FF2B5EF4-FFF2-40B4-BE49-F238E27FC236}">
                <a16:creationId xmlns="" xmlns:a16="http://schemas.microsoft.com/office/drawing/2014/main" id="{7872D7D7-D102-4F44-B1DD-5710755B5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="" xmlns:a16="http://schemas.microsoft.com/office/drawing/2014/main" id="{E2F9E028-D3B3-4409-B4E1-0FA32DA9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4">
            <a:extLst>
              <a:ext uri="{FF2B5EF4-FFF2-40B4-BE49-F238E27FC236}">
                <a16:creationId xmlns="" xmlns:a16="http://schemas.microsoft.com/office/drawing/2014/main" id="{92C9A29C-196E-4FCA-887E-82711AAD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61" y="833320"/>
            <a:ext cx="63519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3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296014" y="94007"/>
            <a:ext cx="6393261" cy="637041"/>
            <a:chOff x="2467813" y="5257800"/>
            <a:chExt cx="6393261" cy="637041"/>
          </a:xfrm>
        </p:grpSpPr>
        <p:sp>
          <p:nvSpPr>
            <p:cNvPr id="46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574472" y="5257800"/>
              <a:ext cx="5286602" cy="6370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LƯỢNG 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467813" y="5405467"/>
              <a:ext cx="1085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951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4700" y="304803"/>
            <a:ext cx="81407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/>
              <a:t>Đơn vị đo khối lượng trong hệ thống đo lường chính thức của nước ta hiện nay là kilôgam </a:t>
            </a:r>
            <a:r>
              <a:rPr lang="en-US" sz="2800" b="1" dirty="0"/>
              <a:t>(kilogram), </a:t>
            </a:r>
            <a:r>
              <a:rPr lang="vi-VN" sz="2800" b="1" dirty="0"/>
              <a:t>kí hiệu là kg</a:t>
            </a:r>
            <a:r>
              <a:rPr lang="en-US" sz="2800" b="1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700" y="1828804"/>
            <a:ext cx="8064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/>
              <a:t>Kilôgam là khối lượng của một quả cân mẫu, đặt </a:t>
            </a:r>
            <a:r>
              <a:rPr lang="en-US" sz="2800" b="1" dirty="0"/>
              <a:t>tại</a:t>
            </a:r>
            <a:r>
              <a:rPr lang="vi-VN" sz="2800" b="1" dirty="0"/>
              <a:t> Viện Đ</a:t>
            </a:r>
            <a:r>
              <a:rPr lang="en-US" sz="2800" b="1" dirty="0"/>
              <a:t>o lường quốc tế ở Pháp.</a:t>
            </a:r>
          </a:p>
        </p:txBody>
      </p:sp>
      <p:pic>
        <p:nvPicPr>
          <p:cNvPr id="6" name="Shape 36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48000" y="2971800"/>
            <a:ext cx="3276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169"/>
              </p:ext>
            </p:extLst>
          </p:nvPr>
        </p:nvGraphicFramePr>
        <p:xfrm>
          <a:off x="762000" y="762000"/>
          <a:ext cx="7772400" cy="4876800"/>
        </p:xfrm>
        <a:graphic>
          <a:graphicData uri="http://schemas.openxmlformats.org/drawingml/2006/table">
            <a:tbl>
              <a:tblPr firstRow="1" firstCol="1" bandRow="1"/>
              <a:tblGrid>
                <a:gridCol w="2514600"/>
                <a:gridCol w="1524000"/>
                <a:gridCol w="3733800"/>
              </a:tblGrid>
              <a:tr h="895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Đơn vị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Kí hiệu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Đổi ra kg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59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Miligam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mg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 mg = 0,000 001 kg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8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Gam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 g = 0,001 kg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895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Hectôgam (lạng)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hg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 hg = 0,1 kg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8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Yến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yến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 yến = 10 kg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6298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Tạ 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tạ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 tạ = 100 kg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Tấn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tấn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1 tấn = 1000 kg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6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10">
            <a:extLst>
              <a:ext uri="{FF2B5EF4-FFF2-40B4-BE49-F238E27FC236}">
                <a16:creationId xmlns="" xmlns:a16="http://schemas.microsoft.com/office/drawing/2014/main" id="{8B7337B0-FBA9-4769-A06F-BBFF78C43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>
            <a:extLst>
              <a:ext uri="{FF2B5EF4-FFF2-40B4-BE49-F238E27FC236}">
                <a16:creationId xmlns="" xmlns:a16="http://schemas.microsoft.com/office/drawing/2014/main" id="{4887C1E6-1E5B-4FEE-9E19-CEB350706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6" descr="book9">
            <a:extLst>
              <a:ext uri="{FF2B5EF4-FFF2-40B4-BE49-F238E27FC236}">
                <a16:creationId xmlns="" xmlns:a16="http://schemas.microsoft.com/office/drawing/2014/main" id="{4C73C624-2774-4BF6-A75D-235F13A0EC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1" y="833316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3429004"/>
            <a:ext cx="1688285" cy="241008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04802" y="2057400"/>
            <a:ext cx="6167789" cy="3124200"/>
          </a:xfrm>
          <a:prstGeom prst="cloudCallout">
            <a:avLst>
              <a:gd name="adj1" fmla="val 67077"/>
              <a:gd name="adj2" fmla="val 27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="" xmlns:a16="http://schemas.microsoft.com/office/drawing/2014/main" id="{92C9A29C-196E-4FCA-887E-82711AAD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62" y="733090"/>
            <a:ext cx="63519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3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96014" y="94007"/>
            <a:ext cx="6393261" cy="637041"/>
            <a:chOff x="2467813" y="5257800"/>
            <a:chExt cx="6393261" cy="637041"/>
          </a:xfrm>
        </p:grpSpPr>
        <p:sp>
          <p:nvSpPr>
            <p:cNvPr id="15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574472" y="5257800"/>
              <a:ext cx="5286602" cy="6370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LƯỢNG 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67813" y="5405467"/>
              <a:ext cx="1085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64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0">
            <a:extLst>
              <a:ext uri="{FF2B5EF4-FFF2-40B4-BE49-F238E27FC236}">
                <a16:creationId xmlns="" xmlns:a16="http://schemas.microsoft.com/office/drawing/2014/main" id="{66DBC0F7-87B9-4458-ACED-57FE07C7E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 Box 10">
            <a:extLst>
              <a:ext uri="{FF2B5EF4-FFF2-40B4-BE49-F238E27FC236}">
                <a16:creationId xmlns="" xmlns:a16="http://schemas.microsoft.com/office/drawing/2014/main" id="{C5B5493E-1A8F-446E-B34A-1EBC3854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2A7255-7FF0-4BB1-9D39-71946A002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02" t="17749" r="37743" b="44157"/>
          <a:stretch/>
        </p:blipFill>
        <p:spPr>
          <a:xfrm>
            <a:off x="5045974" y="1295400"/>
            <a:ext cx="3590315" cy="2895600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="" xmlns:a16="http://schemas.microsoft.com/office/drawing/2014/main" id="{92C9A29C-196E-4FCA-887E-82711AAD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98" y="683110"/>
            <a:ext cx="63519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dụng cụ </a:t>
            </a:r>
            <a:r>
              <a:rPr lang="en-US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96014" y="94007"/>
            <a:ext cx="6393261" cy="637041"/>
            <a:chOff x="2467813" y="5257800"/>
            <a:chExt cx="6393261" cy="637041"/>
          </a:xfrm>
        </p:grpSpPr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574472" y="5257800"/>
              <a:ext cx="5286602" cy="6370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LƯỢNG 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67813" y="5405467"/>
              <a:ext cx="1085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02A7255-7FF0-4BB1-9D39-71946A002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2" t="17749" r="56116" b="11277"/>
          <a:stretch/>
        </p:blipFill>
        <p:spPr>
          <a:xfrm>
            <a:off x="566738" y="1447800"/>
            <a:ext cx="450905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0">
            <a:extLst>
              <a:ext uri="{FF2B5EF4-FFF2-40B4-BE49-F238E27FC236}">
                <a16:creationId xmlns="" xmlns:a16="http://schemas.microsoft.com/office/drawing/2014/main" id="{66DBC0F7-87B9-4458-ACED-57FE07C7E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 Box 10">
            <a:extLst>
              <a:ext uri="{FF2B5EF4-FFF2-40B4-BE49-F238E27FC236}">
                <a16:creationId xmlns="" xmlns:a16="http://schemas.microsoft.com/office/drawing/2014/main" id="{C5B5493E-1A8F-446E-B34A-1EBC3854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="" xmlns:a16="http://schemas.microsoft.com/office/drawing/2014/main" id="{1171BCD6-3A03-4219-958F-53F14F8C1AA4}"/>
              </a:ext>
            </a:extLst>
          </p:cNvPr>
          <p:cNvSpPr txBox="1">
            <a:spLocks noChangeArrowheads="1"/>
          </p:cNvSpPr>
          <p:nvPr/>
        </p:nvSpPr>
        <p:spPr>
          <a:xfrm>
            <a:off x="730572" y="759182"/>
            <a:ext cx="7455853" cy="2419360"/>
          </a:xfrm>
          <a:prstGeom prst="rect">
            <a:avLst/>
          </a:prstGeom>
          <a:solidFill>
            <a:srgbClr val="00CC66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loại cân được liệt kê ở các hình 5.2, em hãy nêu thêm một số loại cân mà em biết và nêu ưu thế của từng loại 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5" name="Picture 45" descr="dau hoi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EDE5E3-1610-41C0-931A-0BD6F067E2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5" y="1524000"/>
            <a:ext cx="437475" cy="5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296014" y="94007"/>
            <a:ext cx="6393261" cy="637041"/>
            <a:chOff x="2467813" y="5257800"/>
            <a:chExt cx="6393261" cy="637041"/>
          </a:xfrm>
        </p:grpSpPr>
        <p:sp>
          <p:nvSpPr>
            <p:cNvPr id="17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574472" y="5257800"/>
              <a:ext cx="5286602" cy="6370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LƯỢNG 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67813" y="5405467"/>
              <a:ext cx="10858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57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2916</TotalTime>
  <Words>1126</Words>
  <Application>Microsoft Office PowerPoint</Application>
  <PresentationFormat>On-screen Show (4:3)</PresentationFormat>
  <Paragraphs>210</Paragraphs>
  <Slides>34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1_Default Design</vt:lpstr>
      <vt:lpstr>Office Theme</vt:lpstr>
      <vt:lpstr>1_Office Theme</vt:lpstr>
      <vt:lpstr>Office 主题​​</vt:lpstr>
      <vt:lpstr>1_Office 主题​​</vt:lpstr>
      <vt:lpstr>2_Office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5:  Đo khối lượng </vt:lpstr>
      <vt:lpstr>PowerPoint Presentation</vt:lpstr>
      <vt:lpstr>Tìm GHĐ và ĐCNN của cân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TQ</dc:creator>
  <cp:lastModifiedBy>STHC SCHOOL</cp:lastModifiedBy>
  <cp:revision>192</cp:revision>
  <dcterms:created xsi:type="dcterms:W3CDTF">2009-08-04T01:52:52Z</dcterms:created>
  <dcterms:modified xsi:type="dcterms:W3CDTF">2021-09-21T00:26:50Z</dcterms:modified>
</cp:coreProperties>
</file>